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theme/theme17.xml" ContentType="application/vnd.openxmlformats-officedocument.them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theme/theme18.xml" ContentType="application/vnd.openxmlformats-officedocument.them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  <p:sldMasterId id="2147483780" r:id="rId11"/>
    <p:sldMasterId id="2147483792" r:id="rId12"/>
    <p:sldMasterId id="2147483804" r:id="rId13"/>
    <p:sldMasterId id="2147483816" r:id="rId14"/>
    <p:sldMasterId id="2147483828" r:id="rId15"/>
    <p:sldMasterId id="2147483840" r:id="rId16"/>
    <p:sldMasterId id="2147483852" r:id="rId17"/>
    <p:sldMasterId id="2147483864" r:id="rId18"/>
  </p:sldMasterIdLst>
  <p:sldIdLst>
    <p:sldId id="260" r:id="rId19"/>
    <p:sldId id="283" r:id="rId20"/>
    <p:sldId id="290" r:id="rId21"/>
    <p:sldId id="294" r:id="rId22"/>
    <p:sldId id="314" r:id="rId23"/>
    <p:sldId id="295" r:id="rId24"/>
    <p:sldId id="315" r:id="rId25"/>
    <p:sldId id="297" r:id="rId26"/>
    <p:sldId id="316" r:id="rId27"/>
    <p:sldId id="289" r:id="rId28"/>
    <p:sldId id="257" r:id="rId29"/>
    <p:sldId id="307" r:id="rId30"/>
    <p:sldId id="308" r:id="rId31"/>
    <p:sldId id="309" r:id="rId32"/>
    <p:sldId id="310" r:id="rId33"/>
    <p:sldId id="258" r:id="rId34"/>
    <p:sldId id="256" r:id="rId35"/>
    <p:sldId id="305" r:id="rId36"/>
    <p:sldId id="285" r:id="rId37"/>
    <p:sldId id="304" r:id="rId38"/>
    <p:sldId id="291" r:id="rId39"/>
    <p:sldId id="313" r:id="rId40"/>
    <p:sldId id="292" r:id="rId41"/>
    <p:sldId id="293" r:id="rId42"/>
    <p:sldId id="298" r:id="rId43"/>
    <p:sldId id="286" r:id="rId44"/>
    <p:sldId id="288" r:id="rId45"/>
    <p:sldId id="319" r:id="rId46"/>
    <p:sldId id="320" r:id="rId47"/>
    <p:sldId id="317" r:id="rId48"/>
    <p:sldId id="318" r:id="rId49"/>
    <p:sldId id="261" r:id="rId50"/>
    <p:sldId id="306" r:id="rId51"/>
    <p:sldId id="270" r:id="rId52"/>
    <p:sldId id="296" r:id="rId53"/>
    <p:sldId id="271" r:id="rId54"/>
    <p:sldId id="267" r:id="rId55"/>
    <p:sldId id="273" r:id="rId56"/>
    <p:sldId id="274" r:id="rId57"/>
    <p:sldId id="275" r:id="rId58"/>
    <p:sldId id="303" r:id="rId59"/>
    <p:sldId id="281" r:id="rId60"/>
    <p:sldId id="312" r:id="rId61"/>
    <p:sldId id="282" r:id="rId62"/>
    <p:sldId id="321" r:id="rId63"/>
    <p:sldId id="301" r:id="rId64"/>
    <p:sldId id="300" r:id="rId65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B8D"/>
    <a:srgbClr val="1F03EB"/>
    <a:srgbClr val="FFFFFF"/>
    <a:srgbClr val="BDDEFF"/>
    <a:srgbClr val="00EE6C"/>
    <a:srgbClr val="50DE57"/>
    <a:srgbClr val="81E786"/>
    <a:srgbClr val="565656"/>
    <a:srgbClr val="C80000"/>
    <a:srgbClr val="7573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9" autoAdjust="0"/>
    <p:restoredTop sz="99158" autoAdjust="0"/>
  </p:normalViewPr>
  <p:slideViewPr>
    <p:cSldViewPr>
      <p:cViewPr varScale="1">
        <p:scale>
          <a:sx n="116" d="100"/>
          <a:sy n="116" d="100"/>
        </p:scale>
        <p:origin x="-14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45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8.xml"/><Relationship Id="rId39" Type="http://schemas.openxmlformats.org/officeDocument/2006/relationships/slide" Target="slides/slide21.xml"/><Relationship Id="rId21" Type="http://schemas.openxmlformats.org/officeDocument/2006/relationships/slide" Target="slides/slide3.xml"/><Relationship Id="rId34" Type="http://schemas.openxmlformats.org/officeDocument/2006/relationships/slide" Target="slides/slide16.xml"/><Relationship Id="rId42" Type="http://schemas.openxmlformats.org/officeDocument/2006/relationships/slide" Target="slides/slide24.xml"/><Relationship Id="rId47" Type="http://schemas.openxmlformats.org/officeDocument/2006/relationships/slide" Target="slides/slide29.xml"/><Relationship Id="rId50" Type="http://schemas.openxmlformats.org/officeDocument/2006/relationships/slide" Target="slides/slide32.xml"/><Relationship Id="rId55" Type="http://schemas.openxmlformats.org/officeDocument/2006/relationships/slide" Target="slides/slide37.xml"/><Relationship Id="rId63" Type="http://schemas.openxmlformats.org/officeDocument/2006/relationships/slide" Target="slides/slide45.xml"/><Relationship Id="rId68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6.xml"/><Relationship Id="rId32" Type="http://schemas.openxmlformats.org/officeDocument/2006/relationships/slide" Target="slides/slide14.xml"/><Relationship Id="rId37" Type="http://schemas.openxmlformats.org/officeDocument/2006/relationships/slide" Target="slides/slide19.xml"/><Relationship Id="rId40" Type="http://schemas.openxmlformats.org/officeDocument/2006/relationships/slide" Target="slides/slide22.xml"/><Relationship Id="rId45" Type="http://schemas.openxmlformats.org/officeDocument/2006/relationships/slide" Target="slides/slide27.xml"/><Relationship Id="rId53" Type="http://schemas.openxmlformats.org/officeDocument/2006/relationships/slide" Target="slides/slide35.xml"/><Relationship Id="rId58" Type="http://schemas.openxmlformats.org/officeDocument/2006/relationships/slide" Target="slides/slide40.xml"/><Relationship Id="rId66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5.xml"/><Relationship Id="rId28" Type="http://schemas.openxmlformats.org/officeDocument/2006/relationships/slide" Target="slides/slide10.xml"/><Relationship Id="rId36" Type="http://schemas.openxmlformats.org/officeDocument/2006/relationships/slide" Target="slides/slide18.xml"/><Relationship Id="rId49" Type="http://schemas.openxmlformats.org/officeDocument/2006/relationships/slide" Target="slides/slide31.xml"/><Relationship Id="rId57" Type="http://schemas.openxmlformats.org/officeDocument/2006/relationships/slide" Target="slides/slide39.xml"/><Relationship Id="rId61" Type="http://schemas.openxmlformats.org/officeDocument/2006/relationships/slide" Target="slides/slide43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1.xml"/><Relationship Id="rId31" Type="http://schemas.openxmlformats.org/officeDocument/2006/relationships/slide" Target="slides/slide13.xml"/><Relationship Id="rId44" Type="http://schemas.openxmlformats.org/officeDocument/2006/relationships/slide" Target="slides/slide26.xml"/><Relationship Id="rId52" Type="http://schemas.openxmlformats.org/officeDocument/2006/relationships/slide" Target="slides/slide34.xml"/><Relationship Id="rId60" Type="http://schemas.openxmlformats.org/officeDocument/2006/relationships/slide" Target="slides/slide42.xml"/><Relationship Id="rId65" Type="http://schemas.openxmlformats.org/officeDocument/2006/relationships/slide" Target="slides/slide4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4.xml"/><Relationship Id="rId27" Type="http://schemas.openxmlformats.org/officeDocument/2006/relationships/slide" Target="slides/slide9.xml"/><Relationship Id="rId30" Type="http://schemas.openxmlformats.org/officeDocument/2006/relationships/slide" Target="slides/slide12.xml"/><Relationship Id="rId35" Type="http://schemas.openxmlformats.org/officeDocument/2006/relationships/slide" Target="slides/slide17.xml"/><Relationship Id="rId43" Type="http://schemas.openxmlformats.org/officeDocument/2006/relationships/slide" Target="slides/slide25.xml"/><Relationship Id="rId48" Type="http://schemas.openxmlformats.org/officeDocument/2006/relationships/slide" Target="slides/slide30.xml"/><Relationship Id="rId56" Type="http://schemas.openxmlformats.org/officeDocument/2006/relationships/slide" Target="slides/slide38.xml"/><Relationship Id="rId64" Type="http://schemas.openxmlformats.org/officeDocument/2006/relationships/slide" Target="slides/slide46.xml"/><Relationship Id="rId69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3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7.xml"/><Relationship Id="rId33" Type="http://schemas.openxmlformats.org/officeDocument/2006/relationships/slide" Target="slides/slide15.xml"/><Relationship Id="rId38" Type="http://schemas.openxmlformats.org/officeDocument/2006/relationships/slide" Target="slides/slide20.xml"/><Relationship Id="rId46" Type="http://schemas.openxmlformats.org/officeDocument/2006/relationships/slide" Target="slides/slide28.xml"/><Relationship Id="rId59" Type="http://schemas.openxmlformats.org/officeDocument/2006/relationships/slide" Target="slides/slide41.xml"/><Relationship Id="rId67" Type="http://schemas.openxmlformats.org/officeDocument/2006/relationships/viewProps" Target="viewProps.xml"/><Relationship Id="rId20" Type="http://schemas.openxmlformats.org/officeDocument/2006/relationships/slide" Target="slides/slide2.xml"/><Relationship Id="rId41" Type="http://schemas.openxmlformats.org/officeDocument/2006/relationships/slide" Target="slides/slide23.xml"/><Relationship Id="rId54" Type="http://schemas.openxmlformats.org/officeDocument/2006/relationships/slide" Target="slides/slide36.xml"/><Relationship Id="rId62" Type="http://schemas.openxmlformats.org/officeDocument/2006/relationships/slide" Target="slides/slide4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смертности 2013 года</a:t>
            </a:r>
          </a:p>
        </c:rich>
      </c:tx>
      <c:layout>
        <c:manualLayout>
          <c:xMode val="edge"/>
          <c:yMode val="edge"/>
          <c:x val="0.2670299727520436"/>
          <c:y val="2.0378457059679767E-2"/>
        </c:manualLayout>
      </c:layout>
      <c:overlay val="0"/>
      <c:spPr>
        <a:noFill/>
        <a:ln w="21227">
          <a:noFill/>
        </a:ln>
      </c:sp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853769300635789E-2"/>
          <c:y val="0.26637554585152839"/>
          <c:w val="0.5758401453224341"/>
          <c:h val="0.5764192139737991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смертности 2013 года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565656"/>
              </a:solidFill>
            </c:spPr>
          </c:dPt>
          <c:dPt>
            <c:idx val="2"/>
            <c:bubble3D val="0"/>
            <c:spPr>
              <a:solidFill>
                <a:schemeClr val="tx1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Pt>
            <c:idx val="5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-0.12951468632270069"/>
                  <c:y val="2.895998805254091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9.72595167652439E-2"/>
                  <c:y val="-0.1861252991363287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2.0127037027142898E-3"/>
                  <c:y val="-5.6201079860939994E-2"/>
                </c:manualLayout>
              </c:layout>
              <c:numFmt formatCode="0.0%" sourceLinked="0"/>
              <c:spPr>
                <a:noFill/>
                <a:ln w="21227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2331818535985447E-2"/>
                  <c:y val="-1.524483150090594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2.8912019404865544E-2"/>
                  <c:y val="-3.928788882566688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 w="21227">
                <a:noFill/>
              </a:ln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Сердечно-сосудистые заб.</c:v>
                </c:pt>
                <c:pt idx="1">
                  <c:v>Прочие</c:v>
                </c:pt>
                <c:pt idx="2">
                  <c:v>Онкозаболевания</c:v>
                </c:pt>
                <c:pt idx="3">
                  <c:v>Насильственная смерть</c:v>
                </c:pt>
                <c:pt idx="4">
                  <c:v>Заб. органов пищеварения</c:v>
                </c:pt>
                <c:pt idx="5">
                  <c:v>Заб. органов дыхания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0.49299999999999999</c:v>
                </c:pt>
                <c:pt idx="1">
                  <c:v>0.18099999999999999</c:v>
                </c:pt>
                <c:pt idx="2">
                  <c:v>0.16900000000000001</c:v>
                </c:pt>
                <c:pt idx="3">
                  <c:v>0.11700000000000001</c:v>
                </c:pt>
                <c:pt idx="4">
                  <c:v>2.5000000000000001E-2</c:v>
                </c:pt>
                <c:pt idx="5">
                  <c:v>1.4999999999999999E-2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1227">
          <a:noFill/>
        </a:ln>
      </c:spPr>
    </c:plotArea>
    <c:legend>
      <c:legendPos val="r"/>
      <c:layout>
        <c:manualLayout>
          <c:xMode val="edge"/>
          <c:yMode val="edge"/>
          <c:x val="0.66575840145322429"/>
          <c:y val="0.28238719068413393"/>
          <c:w val="0.33333333333333331"/>
          <c:h val="0.36535662299854443"/>
        </c:manualLayout>
      </c:layout>
      <c:overlay val="0"/>
      <c:txPr>
        <a:bodyPr/>
        <a:lstStyle/>
        <a:p>
          <a:pPr>
            <a:defRPr sz="1170" b="1"/>
          </a:pPr>
          <a:endParaRPr lang="ru-RU"/>
        </a:p>
      </c:txPr>
    </c:legend>
    <c:plotVisOnly val="1"/>
    <c:dispBlanksAs val="zero"/>
    <c:showDLblsOverMax val="0"/>
  </c:chart>
  <c:spPr>
    <a:solidFill>
      <a:srgbClr val="92D050">
        <a:alpha val="42000"/>
      </a:srgbClr>
    </a:solidFill>
  </c:spPr>
  <c:txPr>
    <a:bodyPr/>
    <a:lstStyle/>
    <a:p>
      <a:pPr>
        <a:defRPr sz="1504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7573B9"/>
              </a:solidFill>
            </c:spPr>
          </c:dPt>
          <c:dLbls>
            <c:dLbl>
              <c:idx val="0"/>
              <c:layout>
                <c:manualLayout>
                  <c:x val="7.3487205125356446E-3"/>
                  <c:y val="-2.2770303221549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290000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Выполнено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</c:spPr>
          </c:dPt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235428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Оплачено</c:v>
                </c:pt>
              </c:strCache>
            </c:strRef>
          </c:tx>
          <c:spPr>
            <a:solidFill>
              <a:srgbClr val="DDDB8D"/>
            </a:solidFill>
          </c:spPr>
          <c:invertIfNegative val="0"/>
          <c:dPt>
            <c:idx val="0"/>
            <c:invertIfNegative val="0"/>
            <c:bubble3D val="0"/>
          </c:dPt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206350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50"/>
        <c:axId val="159449472"/>
        <c:axId val="159451008"/>
      </c:barChart>
      <c:catAx>
        <c:axId val="159449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9451008"/>
        <c:crosses val="autoZero"/>
        <c:auto val="1"/>
        <c:lblAlgn val="ctr"/>
        <c:lblOffset val="100"/>
        <c:noMultiLvlLbl val="0"/>
      </c:catAx>
      <c:valAx>
        <c:axId val="159451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5944947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solidFill>
      <a:srgbClr val="00EE6C">
        <a:alpha val="76000"/>
      </a:srgb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человек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50DE57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7.0141076115484797E-3"/>
                  <c:y val="-6.6442667322834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267880577427745E-2"/>
                  <c:y val="3.5945127952755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3302575459317587"/>
                  <c:y val="-2.96336122047244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1 группа - 3583</c:v>
                </c:pt>
                <c:pt idx="1">
                  <c:v>2 группа - 2459</c:v>
                </c:pt>
                <c:pt idx="2">
                  <c:v>3 группа - 6271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0.28999999999999998</c:v>
                </c:pt>
                <c:pt idx="1">
                  <c:v>0.2</c:v>
                </c:pt>
                <c:pt idx="2">
                  <c:v>0.51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spPr>
    <a:solidFill>
      <a:srgbClr val="81E786">
        <a:alpha val="36000"/>
      </a:srgb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/>
              <a:t>Структура смертности трудоспособного возраста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027266010342153E-2"/>
          <c:y val="0.15384457282524164"/>
          <c:w val="0.5904997350592468"/>
          <c:h val="0.8068333148168721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смертности трудоспособного возраста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565656"/>
              </a:solidFill>
            </c:spPr>
          </c:dPt>
          <c:dPt>
            <c:idx val="2"/>
            <c:bubble3D val="0"/>
            <c:explosion val="31"/>
            <c:spPr>
              <a:solidFill>
                <a:schemeClr val="tx1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Pt>
            <c:idx val="5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Lbls>
            <c:dLbl>
              <c:idx val="2"/>
              <c:layout>
                <c:manualLayout>
                  <c:x val="-3.1623932238436611E-2"/>
                  <c:y val="1.280640927402529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Насильственная смерть</c:v>
                </c:pt>
                <c:pt idx="1">
                  <c:v>Прочие</c:v>
                </c:pt>
                <c:pt idx="2">
                  <c:v>Сердечно-сосудистые заб.</c:v>
                </c:pt>
                <c:pt idx="3">
                  <c:v>Онкозаболевания</c:v>
                </c:pt>
                <c:pt idx="4">
                  <c:v>Заб. органов пищеварения</c:v>
                </c:pt>
                <c:pt idx="5">
                  <c:v>Заб. органов дыхания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0.33900000000000002</c:v>
                </c:pt>
                <c:pt idx="1">
                  <c:v>0.218</c:v>
                </c:pt>
                <c:pt idx="2">
                  <c:v>0.185</c:v>
                </c:pt>
                <c:pt idx="3">
                  <c:v>0.185</c:v>
                </c:pt>
                <c:pt idx="4">
                  <c:v>5.6000000000000001E-2</c:v>
                </c:pt>
                <c:pt idx="5">
                  <c:v>1.6E-2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638521834305507"/>
          <c:y val="0.27602060557321578"/>
          <c:w val="0.33857197935102923"/>
          <c:h val="0.23317906971451116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spPr>
    <a:solidFill>
      <a:srgbClr val="92D050">
        <a:alpha val="42000"/>
      </a:srgb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dirty="0" smtClean="0"/>
              <a:t>Смертность </a:t>
            </a:r>
            <a:r>
              <a:rPr lang="ru-RU" sz="1400" dirty="0"/>
              <a:t>от болезней системы </a:t>
            </a:r>
            <a:r>
              <a:rPr lang="ru-RU" sz="1400" dirty="0" smtClean="0"/>
              <a:t>кровообращения </a:t>
            </a:r>
            <a:r>
              <a:rPr lang="ru-RU" sz="1400" dirty="0"/>
              <a:t>на 100 тыс. населения</a:t>
            </a:r>
          </a:p>
        </c:rich>
      </c:tx>
      <c:layout/>
      <c:overlay val="0"/>
    </c:title>
    <c:autoTitleDeleted val="0"/>
    <c:view3D>
      <c:rotX val="0"/>
      <c:rotY val="0"/>
      <c:depthPercent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line3DChart>
        <c:grouping val="standard"/>
        <c:varyColors val="0"/>
        <c:ser>
          <c:idx val="0"/>
          <c:order val="0"/>
          <c:tx>
            <c:strRef>
              <c:f>Кровообращение!$C$5</c:f>
              <c:strCache>
                <c:ptCount val="1"/>
                <c:pt idx="0">
                  <c:v>смертность от болезней системы кровообращения, на 100 тыс. населения</c:v>
                </c:pt>
              </c:strCache>
            </c:strRef>
          </c:tx>
          <c:spPr>
            <a:solidFill>
              <a:srgbClr val="FF0000"/>
            </a:solidFill>
            <a:ln w="25398">
              <a:solidFill>
                <a:srgbClr val="FF0000"/>
              </a:solidFill>
            </a:ln>
          </c:spPr>
          <c:dLbls>
            <c:dLbl>
              <c:idx val="0"/>
              <c:layout>
                <c:manualLayout>
                  <c:x val="-4.1666666666666664E-2"/>
                  <c:y val="-6.9444444444444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000000000000001E-2"/>
                  <c:y val="-8.3333333333333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6666666666666687E-2"/>
                  <c:y val="-6.9444444444444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3888888888888911E-2"/>
                  <c:y val="-6.4814814814814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6666666666666687E-2"/>
                  <c:y val="-7.8703703703703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0555555555555579E-2"/>
                  <c:y val="-8.3333333333333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Кровообращение!$D$4:$I$4</c:f>
              <c:strCache>
                <c:ptCount val="6"/>
                <c:pt idx="0">
                  <c:v>2013 г.</c:v>
                </c:pt>
                <c:pt idx="1">
                  <c:v>2014 г.</c:v>
                </c:pt>
                <c:pt idx="2">
                  <c:v>2015 г.</c:v>
                </c:pt>
                <c:pt idx="3">
                  <c:v>2016 г.</c:v>
                </c:pt>
                <c:pt idx="4">
                  <c:v>2017 г.</c:v>
                </c:pt>
                <c:pt idx="5">
                  <c:v>2018 г.</c:v>
                </c:pt>
              </c:strCache>
            </c:strRef>
          </c:cat>
          <c:val>
            <c:numRef>
              <c:f>Кровообращение!$D$5:$I$5</c:f>
              <c:numCache>
                <c:formatCode>General</c:formatCode>
                <c:ptCount val="6"/>
                <c:pt idx="0">
                  <c:v>718.4</c:v>
                </c:pt>
                <c:pt idx="1">
                  <c:v>704.1</c:v>
                </c:pt>
                <c:pt idx="2">
                  <c:v>690</c:v>
                </c:pt>
                <c:pt idx="3">
                  <c:v>676.2</c:v>
                </c:pt>
                <c:pt idx="4">
                  <c:v>662.7</c:v>
                </c:pt>
                <c:pt idx="5">
                  <c:v>649.5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5294080"/>
        <c:axId val="145295616"/>
        <c:axId val="33218048"/>
      </c:line3DChart>
      <c:catAx>
        <c:axId val="145294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45295616"/>
        <c:crosses val="autoZero"/>
        <c:auto val="1"/>
        <c:lblAlgn val="ctr"/>
        <c:lblOffset val="100"/>
        <c:noMultiLvlLbl val="0"/>
      </c:catAx>
      <c:valAx>
        <c:axId val="145295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45294080"/>
        <c:crosses val="autoZero"/>
        <c:crossBetween val="between"/>
      </c:valAx>
      <c:serAx>
        <c:axId val="33218048"/>
        <c:scaling>
          <c:orientation val="minMax"/>
        </c:scaling>
        <c:delete val="1"/>
        <c:axPos val="b"/>
        <c:majorTickMark val="out"/>
        <c:minorTickMark val="none"/>
        <c:tickLblPos val="nextTo"/>
        <c:crossAx val="145295616"/>
        <c:crosses val="autoZero"/>
      </c:serAx>
      <c:spPr>
        <a:noFill/>
        <a:ln w="25398">
          <a:noFill/>
        </a:ln>
      </c:spPr>
    </c:plotArea>
    <c:plotVisOnly val="1"/>
    <c:dispBlanksAs val="gap"/>
    <c:showDLblsOverMax val="0"/>
  </c:chart>
  <c:spPr>
    <a:solidFill>
      <a:srgbClr val="FFFF00">
        <a:alpha val="36000"/>
      </a:srgbClr>
    </a:solidFill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396"/>
            </a:pPr>
            <a:r>
              <a:rPr lang="ru-RU" dirty="0" smtClean="0"/>
              <a:t>Смертность </a:t>
            </a:r>
            <a:r>
              <a:rPr lang="ru-RU" dirty="0"/>
              <a:t>от </a:t>
            </a:r>
            <a:r>
              <a:rPr lang="ru-RU" dirty="0" err="1" smtClean="0"/>
              <a:t>онкозаболеваний</a:t>
            </a:r>
            <a:r>
              <a:rPr lang="ru-RU" dirty="0" smtClean="0"/>
              <a:t> </a:t>
            </a:r>
          </a:p>
          <a:p>
            <a:pPr>
              <a:defRPr sz="1396"/>
            </a:pPr>
            <a:r>
              <a:rPr lang="ru-RU" dirty="0" smtClean="0"/>
              <a:t>на </a:t>
            </a:r>
            <a:r>
              <a:rPr lang="ru-RU" dirty="0"/>
              <a:t>100 тыс. населения</a:t>
            </a:r>
          </a:p>
        </c:rich>
      </c:tx>
      <c:layout/>
      <c:overlay val="0"/>
    </c:title>
    <c:autoTitleDeleted val="0"/>
    <c:view3D>
      <c:rotX val="0"/>
      <c:rotY val="0"/>
      <c:depthPercent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line3DChart>
        <c:grouping val="standard"/>
        <c:varyColors val="0"/>
        <c:ser>
          <c:idx val="0"/>
          <c:order val="0"/>
          <c:tx>
            <c:strRef>
              <c:f>Новообразования!$E$8</c:f>
              <c:strCache>
                <c:ptCount val="1"/>
                <c:pt idx="0">
                  <c:v>смертность от новообразований, на 100 тыс. населения</c:v>
                </c:pt>
              </c:strCache>
            </c:strRef>
          </c:tx>
          <c:spPr>
            <a:solidFill>
              <a:srgbClr val="FF0000"/>
            </a:solidFill>
            <a:ln w="25361">
              <a:solidFill>
                <a:srgbClr val="FF0000"/>
              </a:solidFill>
            </a:ln>
          </c:spPr>
          <c:dLbls>
            <c:dLbl>
              <c:idx val="0"/>
              <c:layout>
                <c:manualLayout>
                  <c:x val="-4.4444444444444502E-2"/>
                  <c:y val="-6.9444444444444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333333333333334E-2"/>
                  <c:y val="-6.9444444444444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8888888888888841E-2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1666666666666664E-2"/>
                  <c:y val="-6.9444444444444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7222222222222332E-2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1666666666666664E-2"/>
                  <c:y val="-9.2592592592592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98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Новообразования!$F$7:$K$7</c:f>
              <c:strCache>
                <c:ptCount val="6"/>
                <c:pt idx="0">
                  <c:v>2013 г.</c:v>
                </c:pt>
                <c:pt idx="1">
                  <c:v>2014 г.</c:v>
                </c:pt>
                <c:pt idx="2">
                  <c:v>2015 г.</c:v>
                </c:pt>
                <c:pt idx="3">
                  <c:v>2016 г.</c:v>
                </c:pt>
                <c:pt idx="4">
                  <c:v>2017 г.</c:v>
                </c:pt>
                <c:pt idx="5">
                  <c:v>2018 г.</c:v>
                </c:pt>
              </c:strCache>
            </c:strRef>
          </c:cat>
          <c:val>
            <c:numRef>
              <c:f>Новообразования!$F$8:$K$8</c:f>
              <c:numCache>
                <c:formatCode>General</c:formatCode>
                <c:ptCount val="6"/>
                <c:pt idx="0">
                  <c:v>299.89999999999998</c:v>
                </c:pt>
                <c:pt idx="1">
                  <c:v>286.39999999999998</c:v>
                </c:pt>
                <c:pt idx="2">
                  <c:v>273.5</c:v>
                </c:pt>
                <c:pt idx="3">
                  <c:v>261.2</c:v>
                </c:pt>
                <c:pt idx="4">
                  <c:v>249.6</c:v>
                </c:pt>
                <c:pt idx="5">
                  <c:v>238.4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5707008"/>
        <c:axId val="145708544"/>
        <c:axId val="50393536"/>
      </c:line3DChart>
      <c:catAx>
        <c:axId val="145707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8" b="1"/>
            </a:pPr>
            <a:endParaRPr lang="ru-RU"/>
          </a:p>
        </c:txPr>
        <c:crossAx val="145708544"/>
        <c:crosses val="autoZero"/>
        <c:auto val="1"/>
        <c:lblAlgn val="ctr"/>
        <c:lblOffset val="100"/>
        <c:noMultiLvlLbl val="0"/>
      </c:catAx>
      <c:valAx>
        <c:axId val="145708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8" b="1"/>
            </a:pPr>
            <a:endParaRPr lang="ru-RU"/>
          </a:p>
        </c:txPr>
        <c:crossAx val="145707008"/>
        <c:crosses val="autoZero"/>
        <c:crossBetween val="between"/>
      </c:valAx>
      <c:serAx>
        <c:axId val="50393536"/>
        <c:scaling>
          <c:orientation val="minMax"/>
        </c:scaling>
        <c:delete val="1"/>
        <c:axPos val="b"/>
        <c:majorTickMark val="out"/>
        <c:minorTickMark val="none"/>
        <c:tickLblPos val="nextTo"/>
        <c:crossAx val="145708544"/>
        <c:crosses val="autoZero"/>
      </c:serAx>
      <c:spPr>
        <a:noFill/>
        <a:ln w="25361">
          <a:noFill/>
        </a:ln>
      </c:spPr>
    </c:plotArea>
    <c:plotVisOnly val="1"/>
    <c:dispBlanksAs val="gap"/>
    <c:showDLblsOverMax val="0"/>
  </c:chart>
  <c:spPr>
    <a:solidFill>
      <a:srgbClr val="FFFF00">
        <a:alpha val="44000"/>
      </a:srgbClr>
    </a:solidFill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396"/>
            </a:pPr>
            <a:r>
              <a:rPr lang="ru-RU" dirty="0" smtClean="0"/>
              <a:t>Смертность </a:t>
            </a:r>
            <a:r>
              <a:rPr lang="ru-RU" dirty="0"/>
              <a:t>от </a:t>
            </a:r>
            <a:r>
              <a:rPr lang="ru-RU" dirty="0" smtClean="0"/>
              <a:t>туберкулеза </a:t>
            </a:r>
          </a:p>
          <a:p>
            <a:pPr>
              <a:defRPr sz="1396"/>
            </a:pPr>
            <a:r>
              <a:rPr lang="ru-RU" dirty="0" smtClean="0"/>
              <a:t>на </a:t>
            </a:r>
            <a:r>
              <a:rPr lang="ru-RU" dirty="0"/>
              <a:t>100 тыс. населения</a:t>
            </a:r>
          </a:p>
        </c:rich>
      </c:tx>
      <c:layout/>
      <c:overlay val="0"/>
    </c:title>
    <c:autoTitleDeleted val="0"/>
    <c:view3D>
      <c:rotX val="0"/>
      <c:rotY val="0"/>
      <c:depthPercent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line3DChart>
        <c:grouping val="standard"/>
        <c:varyColors val="0"/>
        <c:ser>
          <c:idx val="0"/>
          <c:order val="0"/>
          <c:tx>
            <c:strRef>
              <c:f>Новообразования!$E$8</c:f>
              <c:strCache>
                <c:ptCount val="1"/>
                <c:pt idx="0">
                  <c:v>смертность от новообразований, на 100 тыс. населения</c:v>
                </c:pt>
              </c:strCache>
            </c:strRef>
          </c:tx>
          <c:spPr>
            <a:solidFill>
              <a:srgbClr val="FF0000"/>
            </a:solidFill>
            <a:ln w="25361">
              <a:solidFill>
                <a:srgbClr val="FF0000"/>
              </a:solidFill>
            </a:ln>
          </c:spPr>
          <c:dLbls>
            <c:dLbl>
              <c:idx val="0"/>
              <c:layout>
                <c:manualLayout>
                  <c:x val="-4.4444444444444502E-2"/>
                  <c:y val="-6.9444444444444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333333333333334E-2"/>
                  <c:y val="-6.9444444444444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8888888888888841E-2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1666666666666664E-2"/>
                  <c:y val="-6.9444444444444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7222222222222332E-2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1666666666666664E-2"/>
                  <c:y val="-9.2592592592592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98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Новообразования!$F$7:$K$7</c:f>
              <c:strCache>
                <c:ptCount val="6"/>
                <c:pt idx="0">
                  <c:v>2013 г.</c:v>
                </c:pt>
                <c:pt idx="1">
                  <c:v>2014 г.</c:v>
                </c:pt>
                <c:pt idx="2">
                  <c:v>2015 г.</c:v>
                </c:pt>
                <c:pt idx="3">
                  <c:v>2016 г.</c:v>
                </c:pt>
                <c:pt idx="4">
                  <c:v>2017 г.</c:v>
                </c:pt>
                <c:pt idx="5">
                  <c:v>2018 г.</c:v>
                </c:pt>
              </c:strCache>
            </c:strRef>
          </c:cat>
          <c:val>
            <c:numRef>
              <c:f>Новообразования!$F$8:$K$8</c:f>
              <c:numCache>
                <c:formatCode>General</c:formatCode>
                <c:ptCount val="6"/>
                <c:pt idx="0">
                  <c:v>2</c:v>
                </c:pt>
                <c:pt idx="1">
                  <c:v>1.8</c:v>
                </c:pt>
                <c:pt idx="2">
                  <c:v>1.6</c:v>
                </c:pt>
                <c:pt idx="3">
                  <c:v>1.4</c:v>
                </c:pt>
                <c:pt idx="4">
                  <c:v>1.2</c:v>
                </c:pt>
                <c:pt idx="5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5769216"/>
        <c:axId val="145770752"/>
        <c:axId val="50395328"/>
      </c:line3DChart>
      <c:catAx>
        <c:axId val="145769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8" b="1"/>
            </a:pPr>
            <a:endParaRPr lang="ru-RU"/>
          </a:p>
        </c:txPr>
        <c:crossAx val="145770752"/>
        <c:crosses val="autoZero"/>
        <c:auto val="1"/>
        <c:lblAlgn val="ctr"/>
        <c:lblOffset val="100"/>
        <c:noMultiLvlLbl val="0"/>
      </c:catAx>
      <c:valAx>
        <c:axId val="145770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8" b="1"/>
            </a:pPr>
            <a:endParaRPr lang="ru-RU"/>
          </a:p>
        </c:txPr>
        <c:crossAx val="145769216"/>
        <c:crosses val="autoZero"/>
        <c:crossBetween val="between"/>
      </c:valAx>
      <c:serAx>
        <c:axId val="50395328"/>
        <c:scaling>
          <c:orientation val="minMax"/>
        </c:scaling>
        <c:delete val="1"/>
        <c:axPos val="b"/>
        <c:majorTickMark val="out"/>
        <c:minorTickMark val="none"/>
        <c:tickLblPos val="nextTo"/>
        <c:crossAx val="145770752"/>
        <c:crosses val="autoZero"/>
      </c:serAx>
      <c:spPr>
        <a:noFill/>
        <a:ln w="25361">
          <a:noFill/>
        </a:ln>
      </c:spPr>
    </c:plotArea>
    <c:plotVisOnly val="1"/>
    <c:dispBlanksAs val="gap"/>
    <c:showDLblsOverMax val="0"/>
  </c:chart>
  <c:spPr>
    <a:solidFill>
      <a:srgbClr val="FFFF00">
        <a:alpha val="44000"/>
      </a:srgbClr>
    </a:solidFill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5.7724141762026442E-2"/>
          <c:w val="0.701491958768928"/>
          <c:h val="0.7920874274929995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Сертификат</c:v>
                </c:pt>
              </c:strCache>
            </c:strRef>
          </c:tx>
          <c:invertIfNegative val="0"/>
          <c:dLbls>
            <c:spPr>
              <a:ln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Врачи</c:v>
                </c:pt>
                <c:pt idx="1">
                  <c:v>Средний м/п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 formatCode="0.0%">
                  <c:v>0.96699999999999997</c:v>
                </c:pt>
                <c:pt idx="1">
                  <c:v>0.94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Категория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Врачи</c:v>
                </c:pt>
                <c:pt idx="1">
                  <c:v>Средний м/п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0.48</c:v>
                </c:pt>
                <c:pt idx="1">
                  <c:v>0.68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6971648"/>
        <c:axId val="146977536"/>
      </c:barChart>
      <c:catAx>
        <c:axId val="146971648"/>
        <c:scaling>
          <c:orientation val="minMax"/>
        </c:scaling>
        <c:delete val="0"/>
        <c:axPos val="b"/>
        <c:majorTickMark val="out"/>
        <c:minorTickMark val="none"/>
        <c:tickLblPos val="nextTo"/>
        <c:crossAx val="146977536"/>
        <c:crosses val="autoZero"/>
        <c:auto val="1"/>
        <c:lblAlgn val="ctr"/>
        <c:lblOffset val="100"/>
        <c:noMultiLvlLbl val="0"/>
      </c:catAx>
      <c:valAx>
        <c:axId val="146977536"/>
        <c:scaling>
          <c:orientation val="minMax"/>
        </c:scaling>
        <c:delete val="1"/>
        <c:axPos val="l"/>
        <c:majorGridlines/>
        <c:numFmt formatCode="0.0%" sourceLinked="1"/>
        <c:majorTickMark val="out"/>
        <c:minorTickMark val="none"/>
        <c:tickLblPos val="nextTo"/>
        <c:crossAx val="14697164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solidFill>
      <a:srgbClr val="BDDEFF"/>
    </a:solidFill>
    <a:effectLst>
      <a:outerShdw blurRad="50800" dist="38100" dir="5400000" algn="t" rotWithShape="0">
        <a:prstClr val="black">
          <a:alpha val="94000"/>
        </a:prstClr>
      </a:outerShdw>
    </a:effectLst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282696984285696"/>
          <c:y val="7.7993319438912204E-2"/>
          <c:w val="0.73290255036727647"/>
          <c:h val="0.8266228901428210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2012 год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dkEdge">
              <a:bevelT w="114300" prst="hardEdge"/>
              <a:bevelB w="114300" prst="hardEdge"/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48468C"/>
              </a:solidFill>
              <a:scene3d>
                <a:camera prst="orthographicFront"/>
                <a:lightRig rig="threePt" dir="t"/>
              </a:scene3d>
              <a:sp3d prstMaterial="dkEdge">
                <a:bevelT w="114300" prst="hardEdge"/>
                <a:bevelB w="114300" prst="hardEdge"/>
              </a:sp3d>
            </c:spPr>
          </c:dPt>
          <c:dLbls>
            <c:dLbl>
              <c:idx val="0"/>
              <c:layout>
                <c:manualLayout>
                  <c:x val="-1.5889125432509501E-3"/>
                  <c:y val="-2.19792814024896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778250865019003E-3"/>
                  <c:y val="-1.9537139024435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7100836532566341E-3"/>
                  <c:y val="-1.41079748578190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7011513235266151E-2"/>
                  <c:y val="-1.4652854268326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&quot;р.&quot;" sourceLinked="0"/>
            <c:spPr>
              <a:solidFill>
                <a:schemeClr val="accent3">
                  <a:lumMod val="90000"/>
                </a:schemeClr>
              </a:solidFill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Врачи</c:v>
                </c:pt>
                <c:pt idx="1">
                  <c:v>Средний медперсонал</c:v>
                </c:pt>
                <c:pt idx="2">
                  <c:v>Младший медперсонал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26569</c:v>
                </c:pt>
                <c:pt idx="1">
                  <c:v>14543</c:v>
                </c:pt>
                <c:pt idx="2">
                  <c:v>9897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 год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 prst="relaxedInset"/>
              <a:bevelB prst="relaxedInset"/>
            </a:sp3d>
          </c:spPr>
          <c:invertIfNegative val="0"/>
          <c:dLbls>
            <c:dLbl>
              <c:idx val="0"/>
              <c:layout>
                <c:manualLayout>
                  <c:x val="1.5889125432509501E-3"/>
                  <c:y val="-1.2210711890272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1.7094996646380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889125432509501E-3"/>
                  <c:y val="-1.9537139024435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1778250865019003E-3"/>
                  <c:y val="-2.19792814024896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&quot;р.&quot;" sourceLinked="0"/>
            <c:spPr>
              <a:solidFill>
                <a:schemeClr val="tx2">
                  <a:lumMod val="50000"/>
                  <a:lumOff val="50000"/>
                </a:schemeClr>
              </a:solidFill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Врачи</c:v>
                </c:pt>
                <c:pt idx="1">
                  <c:v>Средний медперсонал</c:v>
                </c:pt>
                <c:pt idx="2">
                  <c:v>Младший медперсонал</c:v>
                </c:pt>
              </c:strCache>
            </c:strRef>
          </c:cat>
          <c:val>
            <c:numRef>
              <c:f>Лист1!$C$2:$C$4</c:f>
              <c:numCache>
                <c:formatCode>#,##0.00"р."</c:formatCode>
                <c:ptCount val="3"/>
                <c:pt idx="0">
                  <c:v>31042.74</c:v>
                </c:pt>
                <c:pt idx="1">
                  <c:v>17398.740000000002</c:v>
                </c:pt>
                <c:pt idx="2">
                  <c:v>11530.11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9528576"/>
        <c:axId val="149530112"/>
        <c:axId val="149525376"/>
      </c:bar3DChart>
      <c:catAx>
        <c:axId val="14952857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 w="15875"/>
        </c:spPr>
        <c:txPr>
          <a:bodyPr/>
          <a:lstStyle/>
          <a:p>
            <a:pPr>
              <a:defRPr sz="1200"/>
            </a:pPr>
            <a:endParaRPr lang="ru-RU"/>
          </a:p>
        </c:txPr>
        <c:crossAx val="149530112"/>
        <c:crosses val="autoZero"/>
        <c:auto val="1"/>
        <c:lblAlgn val="ctr"/>
        <c:lblOffset val="100"/>
        <c:noMultiLvlLbl val="0"/>
      </c:catAx>
      <c:valAx>
        <c:axId val="149530112"/>
        <c:scaling>
          <c:orientation val="minMax"/>
        </c:scaling>
        <c:delete val="0"/>
        <c:axPos val="l"/>
        <c:majorGridlines>
          <c:spPr>
            <a:ln w="15875">
              <a:solidFill>
                <a:schemeClr val="tx1"/>
              </a:solidFill>
            </a:ln>
          </c:spPr>
        </c:majorGridlines>
        <c:numFmt formatCode="#,##0[$р.-419]" sourceLinked="0"/>
        <c:majorTickMark val="out"/>
        <c:minorTickMark val="none"/>
        <c:tickLblPos val="nextTo"/>
        <c:spPr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 w="15875"/>
        </c:spPr>
        <c:txPr>
          <a:bodyPr/>
          <a:lstStyle/>
          <a:p>
            <a:pPr>
              <a:defRPr sz="1200"/>
            </a:pPr>
            <a:endParaRPr lang="ru-RU"/>
          </a:p>
        </c:txPr>
        <c:crossAx val="149528576"/>
        <c:crosses val="autoZero"/>
        <c:crossBetween val="between"/>
      </c:valAx>
      <c:serAx>
        <c:axId val="14952537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chemeClr val="accent1"/>
            </a:solidFill>
          </a:ln>
          <a:effectLst/>
        </c:spPr>
        <c:txPr>
          <a:bodyPr/>
          <a:lstStyle/>
          <a:p>
            <a:pPr>
              <a:defRPr sz="1200"/>
            </a:pPr>
            <a:endParaRPr lang="ru-RU"/>
          </a:p>
        </c:txPr>
        <c:crossAx val="149530112"/>
        <c:crosses val="autoZero"/>
      </c:serAx>
      <c:spPr>
        <a:ln w="12700">
          <a:noFill/>
        </a:ln>
      </c:spPr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  <a:alpha val="16000"/>
          </a:schemeClr>
        </a:gs>
        <a:gs pos="100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noFill/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7573B9"/>
              </a:solidFill>
            </c:spPr>
          </c:dPt>
          <c:dLbls>
            <c:spPr>
              <a:noFill/>
              <a:ln w="24938">
                <a:noFill/>
              </a:ln>
            </c:spPr>
            <c:txPr>
              <a:bodyPr/>
              <a:lstStyle/>
              <a:p>
                <a:pPr>
                  <a:defRPr sz="982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32500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Выполнено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0"/>
                  <c:y val="-2.27703032215496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938">
                <a:noFill/>
              </a:ln>
            </c:spPr>
            <c:txPr>
              <a:bodyPr/>
              <a:lstStyle/>
              <a:p>
                <a:pPr>
                  <a:defRPr sz="982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28670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Оплачено</c:v>
                </c:pt>
              </c:strCache>
            </c:strRef>
          </c:tx>
          <c:spPr>
            <a:solidFill>
              <a:srgbClr val="DDDB8D"/>
            </a:solidFill>
            <a:ln w="12469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-1.0970110390793405E-2"/>
                  <c:y val="-1.98300417562802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938">
                <a:noFill/>
              </a:ln>
            </c:spPr>
            <c:txPr>
              <a:bodyPr/>
              <a:lstStyle/>
              <a:p>
                <a:pPr>
                  <a:defRPr sz="982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28228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50"/>
        <c:axId val="151575936"/>
        <c:axId val="156898432"/>
      </c:barChart>
      <c:catAx>
        <c:axId val="151575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6898432"/>
        <c:crosses val="autoZero"/>
        <c:auto val="1"/>
        <c:lblAlgn val="ctr"/>
        <c:lblOffset val="100"/>
        <c:noMultiLvlLbl val="0"/>
      </c:catAx>
      <c:valAx>
        <c:axId val="156898432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82"/>
            </a:pPr>
            <a:endParaRPr lang="ru-RU"/>
          </a:p>
        </c:txPr>
        <c:crossAx val="151575936"/>
        <c:crosses val="autoZero"/>
        <c:crossBetween val="between"/>
      </c:valAx>
    </c:plotArea>
    <c:plotVisOnly val="1"/>
    <c:dispBlanksAs val="gap"/>
    <c:showDLblsOverMax val="0"/>
  </c:chart>
  <c:spPr>
    <a:solidFill>
      <a:srgbClr val="00EE6C">
        <a:alpha val="76000"/>
      </a:srgbClr>
    </a:solidFill>
  </c:spPr>
  <c:txPr>
    <a:bodyPr/>
    <a:lstStyle/>
    <a:p>
      <a:pPr>
        <a:defRPr sz="1767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7573B9"/>
              </a:solidFill>
            </c:spPr>
          </c:dPt>
          <c:dLbls>
            <c:spPr>
              <a:noFill/>
              <a:ln w="24938">
                <a:noFill/>
              </a:ln>
            </c:spPr>
            <c:txPr>
              <a:bodyPr/>
              <a:lstStyle/>
              <a:p>
                <a:pPr>
                  <a:defRPr sz="982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74255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Выполнено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0"/>
                  <c:y val="-2.27703032215496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938">
                <a:noFill/>
              </a:ln>
            </c:spPr>
            <c:txPr>
              <a:bodyPr/>
              <a:lstStyle/>
              <a:p>
                <a:pPr>
                  <a:defRPr sz="982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70811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Оплачено</c:v>
                </c:pt>
              </c:strCache>
            </c:strRef>
          </c:tx>
          <c:spPr>
            <a:solidFill>
              <a:srgbClr val="DDDB8D"/>
            </a:solidFill>
            <a:ln w="12469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-1.0970110390793405E-2"/>
                  <c:y val="-1.98300417562802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938">
                <a:noFill/>
              </a:ln>
            </c:spPr>
            <c:txPr>
              <a:bodyPr/>
              <a:lstStyle/>
              <a:p>
                <a:pPr>
                  <a:defRPr sz="982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69769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50"/>
        <c:axId val="157229056"/>
        <c:axId val="157230592"/>
      </c:barChart>
      <c:catAx>
        <c:axId val="157229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7230592"/>
        <c:crosses val="autoZero"/>
        <c:auto val="1"/>
        <c:lblAlgn val="ctr"/>
        <c:lblOffset val="100"/>
        <c:noMultiLvlLbl val="0"/>
      </c:catAx>
      <c:valAx>
        <c:axId val="157230592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82"/>
            </a:pPr>
            <a:endParaRPr lang="ru-RU"/>
          </a:p>
        </c:txPr>
        <c:crossAx val="157229056"/>
        <c:crosses val="autoZero"/>
        <c:crossBetween val="between"/>
      </c:valAx>
    </c:plotArea>
    <c:plotVisOnly val="1"/>
    <c:dispBlanksAs val="gap"/>
    <c:showDLblsOverMax val="0"/>
  </c:chart>
  <c:spPr>
    <a:solidFill>
      <a:srgbClr val="00EE6C">
        <a:alpha val="76000"/>
      </a:srgbClr>
    </a:solidFill>
  </c:spPr>
  <c:txPr>
    <a:bodyPr/>
    <a:lstStyle/>
    <a:p>
      <a:pPr>
        <a:defRPr sz="1767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AC5D7F-7864-4169-871C-AF4FCA8A1C5D}" type="doc">
      <dgm:prSet loTypeId="urn:microsoft.com/office/officeart/2008/layout/LinedLis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D6495C-5A6F-40E0-945E-B5FE08514E3A}">
      <dgm:prSet custT="1"/>
      <dgm:spPr>
        <a:ln>
          <a:solidFill>
            <a:schemeClr val="bg2">
              <a:lumMod val="10000"/>
              <a:alpha val="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ctr" rtl="0"/>
          <a:r>
            <a:rPr lang="ru-RU" sz="4200" dirty="0" smtClean="0">
              <a:solidFill>
                <a:srgbClr val="C80000"/>
              </a:solidFill>
            </a:rPr>
            <a:t>Государственное учреждение здравоохранения</a:t>
          </a:r>
          <a:br>
            <a:rPr lang="ru-RU" sz="4200" dirty="0" smtClean="0">
              <a:solidFill>
                <a:srgbClr val="C80000"/>
              </a:solidFill>
            </a:rPr>
          </a:br>
          <a:r>
            <a:rPr lang="ru-RU" sz="4200" dirty="0" smtClean="0">
              <a:solidFill>
                <a:srgbClr val="C80000"/>
              </a:solidFill>
            </a:rPr>
            <a:t>«Городская больница № 11 г. Тулы»</a:t>
          </a:r>
          <a:br>
            <a:rPr lang="ru-RU" sz="4200" dirty="0" smtClean="0">
              <a:solidFill>
                <a:srgbClr val="C80000"/>
              </a:solidFill>
            </a:rPr>
          </a:br>
          <a:r>
            <a:rPr lang="ru-RU" sz="4200" dirty="0" smtClean="0">
              <a:solidFill>
                <a:srgbClr val="C80000"/>
              </a:solidFill>
            </a:rPr>
            <a:t/>
          </a:r>
          <a:br>
            <a:rPr lang="ru-RU" sz="4200" dirty="0" smtClean="0">
              <a:solidFill>
                <a:srgbClr val="C80000"/>
              </a:solidFill>
            </a:rPr>
          </a:br>
          <a:r>
            <a:rPr lang="ru-RU" sz="4200" b="1" dirty="0" smtClean="0">
              <a:solidFill>
                <a:srgbClr val="C80000"/>
              </a:solidFill>
            </a:rPr>
            <a:t>Годовой отчет за 2013 г. </a:t>
          </a:r>
          <a:r>
            <a:rPr lang="ru-RU" sz="4200" dirty="0" smtClean="0">
              <a:solidFill>
                <a:srgbClr val="C80000"/>
              </a:solidFill>
            </a:rPr>
            <a:t/>
          </a:r>
          <a:br>
            <a:rPr lang="ru-RU" sz="4200" dirty="0" smtClean="0">
              <a:solidFill>
                <a:srgbClr val="C80000"/>
              </a:solidFill>
            </a:rPr>
          </a:br>
          <a:endParaRPr lang="ru-RU" sz="4200" b="1" dirty="0" smtClean="0">
            <a:solidFill>
              <a:srgbClr val="C80000"/>
            </a:solidFill>
          </a:endParaRPr>
        </a:p>
        <a:p>
          <a:pPr algn="ctr" rtl="0"/>
          <a:r>
            <a:rPr lang="ru-RU" sz="2800" dirty="0" smtClean="0">
              <a:solidFill>
                <a:srgbClr val="C80000"/>
              </a:solidFill>
            </a:rPr>
            <a:t> Главный врач</a:t>
          </a:r>
        </a:p>
        <a:p>
          <a:pPr algn="ctr" rtl="0"/>
          <a:r>
            <a:rPr lang="ru-RU" sz="3200" b="1" dirty="0" smtClean="0">
              <a:solidFill>
                <a:srgbClr val="C80000"/>
              </a:solidFill>
            </a:rPr>
            <a:t>Свиридов Виктор Викторович</a:t>
          </a:r>
          <a:endParaRPr lang="ru-RU" sz="3200" b="1" dirty="0">
            <a:solidFill>
              <a:srgbClr val="C80000"/>
            </a:solidFill>
          </a:endParaRPr>
        </a:p>
      </dgm:t>
    </dgm:pt>
    <dgm:pt modelId="{18B85802-0FDF-4A4E-BDC8-84B5ECB8BDCA}" type="parTrans" cxnId="{01F47B92-42F7-4134-B33F-3E01909DA202}">
      <dgm:prSet/>
      <dgm:spPr/>
      <dgm:t>
        <a:bodyPr/>
        <a:lstStyle/>
        <a:p>
          <a:endParaRPr lang="ru-RU"/>
        </a:p>
      </dgm:t>
    </dgm:pt>
    <dgm:pt modelId="{1327BE03-26B8-41C1-8AD0-BC2034BDBED8}" type="sibTrans" cxnId="{01F47B92-42F7-4134-B33F-3E01909DA202}">
      <dgm:prSet/>
      <dgm:spPr/>
      <dgm:t>
        <a:bodyPr/>
        <a:lstStyle/>
        <a:p>
          <a:endParaRPr lang="ru-RU"/>
        </a:p>
      </dgm:t>
    </dgm:pt>
    <dgm:pt modelId="{F4DEAC72-A266-4BC3-9B97-F44715239A61}" type="pres">
      <dgm:prSet presAssocID="{90AC5D7F-7864-4169-871C-AF4FCA8A1C5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488AD47-EB91-4250-BC75-33B40E5734BF}" type="pres">
      <dgm:prSet presAssocID="{F8D6495C-5A6F-40E0-945E-B5FE08514E3A}" presName="thickLine" presStyleLbl="alignNode1" presStyleIdx="0" presStyleCnt="1"/>
      <dgm:spPr/>
    </dgm:pt>
    <dgm:pt modelId="{BE947527-FC47-4A87-858C-147018A0FB70}" type="pres">
      <dgm:prSet presAssocID="{F8D6495C-5A6F-40E0-945E-B5FE08514E3A}" presName="horz1" presStyleCnt="0"/>
      <dgm:spPr/>
    </dgm:pt>
    <dgm:pt modelId="{193D043C-DEF1-4716-A1E0-4C017EEB58D9}" type="pres">
      <dgm:prSet presAssocID="{F8D6495C-5A6F-40E0-945E-B5FE08514E3A}" presName="tx1" presStyleLbl="revTx" presStyleIdx="0" presStyleCnt="1"/>
      <dgm:spPr/>
      <dgm:t>
        <a:bodyPr/>
        <a:lstStyle/>
        <a:p>
          <a:endParaRPr lang="ru-RU"/>
        </a:p>
      </dgm:t>
    </dgm:pt>
    <dgm:pt modelId="{96F9DFEC-0898-4F29-A9D9-21D59F7E9CFA}" type="pres">
      <dgm:prSet presAssocID="{F8D6495C-5A6F-40E0-945E-B5FE08514E3A}" presName="vert1" presStyleCnt="0"/>
      <dgm:spPr/>
    </dgm:pt>
  </dgm:ptLst>
  <dgm:cxnLst>
    <dgm:cxn modelId="{01F47B92-42F7-4134-B33F-3E01909DA202}" srcId="{90AC5D7F-7864-4169-871C-AF4FCA8A1C5D}" destId="{F8D6495C-5A6F-40E0-945E-B5FE08514E3A}" srcOrd="0" destOrd="0" parTransId="{18B85802-0FDF-4A4E-BDC8-84B5ECB8BDCA}" sibTransId="{1327BE03-26B8-41C1-8AD0-BC2034BDBED8}"/>
    <dgm:cxn modelId="{395AC8B6-E247-4123-B78F-67EC2874983A}" type="presOf" srcId="{F8D6495C-5A6F-40E0-945E-B5FE08514E3A}" destId="{193D043C-DEF1-4716-A1E0-4C017EEB58D9}" srcOrd="0" destOrd="0" presId="urn:microsoft.com/office/officeart/2008/layout/LinedList"/>
    <dgm:cxn modelId="{EE88BFE1-6B27-45DC-999F-310403A8A1CD}" type="presOf" srcId="{90AC5D7F-7864-4169-871C-AF4FCA8A1C5D}" destId="{F4DEAC72-A266-4BC3-9B97-F44715239A61}" srcOrd="0" destOrd="0" presId="urn:microsoft.com/office/officeart/2008/layout/LinedList"/>
    <dgm:cxn modelId="{3AEE88DD-44BE-4025-BF1D-FAC4BF5EBD6F}" type="presParOf" srcId="{F4DEAC72-A266-4BC3-9B97-F44715239A61}" destId="{0488AD47-EB91-4250-BC75-33B40E5734BF}" srcOrd="0" destOrd="0" presId="urn:microsoft.com/office/officeart/2008/layout/LinedList"/>
    <dgm:cxn modelId="{B5DB5B55-1E9C-4A35-A5E7-F02CCEAEF7E1}" type="presParOf" srcId="{F4DEAC72-A266-4BC3-9B97-F44715239A61}" destId="{BE947527-FC47-4A87-858C-147018A0FB70}" srcOrd="1" destOrd="0" presId="urn:microsoft.com/office/officeart/2008/layout/LinedList"/>
    <dgm:cxn modelId="{AC2DE4E9-CEF9-4D21-A8A5-03AD8A62C8DB}" type="presParOf" srcId="{BE947527-FC47-4A87-858C-147018A0FB70}" destId="{193D043C-DEF1-4716-A1E0-4C017EEB58D9}" srcOrd="0" destOrd="0" presId="urn:microsoft.com/office/officeart/2008/layout/LinedList"/>
    <dgm:cxn modelId="{5A990C6E-1AB6-4E3D-ADD5-6576DC54FCE1}" type="presParOf" srcId="{BE947527-FC47-4A87-858C-147018A0FB70}" destId="{96F9DFEC-0898-4F29-A9D9-21D59F7E9CFA}" srcOrd="1" destOrd="0" presId="urn:microsoft.com/office/officeart/2008/layout/LinedList"/>
  </dgm:cxnLst>
  <dgm:bg>
    <a:gradFill>
      <a:gsLst>
        <a:gs pos="0">
          <a:srgbClr val="FFFFFF"/>
        </a:gs>
        <a:gs pos="7001">
          <a:srgbClr val="E6E6E6"/>
        </a:gs>
        <a:gs pos="21000">
          <a:srgbClr val="7D8496"/>
        </a:gs>
        <a:gs pos="49000">
          <a:srgbClr val="E6E6E6">
            <a:alpha val="23000"/>
          </a:srgbClr>
        </a:gs>
        <a:gs pos="92000">
          <a:srgbClr val="7D8496"/>
        </a:gs>
        <a:gs pos="100000">
          <a:srgbClr val="E6E6E6"/>
        </a:gs>
      </a:gsLst>
      <a:lin ang="5400000" scaled="0"/>
    </a:gradFill>
    <a:effectLst>
      <a:outerShdw blurRad="50800" dist="38100" dir="8100000" algn="tr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88AD47-EB91-4250-BC75-33B40E5734BF}">
      <dsp:nvSpPr>
        <dsp:cNvPr id="0" name=""/>
        <dsp:cNvSpPr/>
      </dsp:nvSpPr>
      <dsp:spPr>
        <a:xfrm>
          <a:off x="0" y="0"/>
          <a:ext cx="79208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3D043C-DEF1-4716-A1E0-4C017EEB58D9}">
      <dsp:nvSpPr>
        <dsp:cNvPr id="0" name=""/>
        <dsp:cNvSpPr/>
      </dsp:nvSpPr>
      <dsp:spPr>
        <a:xfrm>
          <a:off x="0" y="0"/>
          <a:ext cx="7920879" cy="5688632"/>
        </a:xfrm>
        <a:prstGeom prst="rect">
          <a:avLst/>
        </a:prstGeom>
        <a:noFill/>
        <a:ln w="9525" cap="flat" cmpd="sng" algn="ctr">
          <a:solidFill>
            <a:schemeClr val="bg2">
              <a:lumMod val="10000"/>
              <a:alpha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>
              <a:solidFill>
                <a:srgbClr val="C80000"/>
              </a:solidFill>
            </a:rPr>
            <a:t>Государственное учреждение здравоохранения</a:t>
          </a:r>
          <a:br>
            <a:rPr lang="ru-RU" sz="4200" kern="1200" dirty="0" smtClean="0">
              <a:solidFill>
                <a:srgbClr val="C80000"/>
              </a:solidFill>
            </a:rPr>
          </a:br>
          <a:r>
            <a:rPr lang="ru-RU" sz="4200" kern="1200" dirty="0" smtClean="0">
              <a:solidFill>
                <a:srgbClr val="C80000"/>
              </a:solidFill>
            </a:rPr>
            <a:t>«Городская больница № 11 г. Тулы»</a:t>
          </a:r>
          <a:br>
            <a:rPr lang="ru-RU" sz="4200" kern="1200" dirty="0" smtClean="0">
              <a:solidFill>
                <a:srgbClr val="C80000"/>
              </a:solidFill>
            </a:rPr>
          </a:br>
          <a:r>
            <a:rPr lang="ru-RU" sz="4200" kern="1200" dirty="0" smtClean="0">
              <a:solidFill>
                <a:srgbClr val="C80000"/>
              </a:solidFill>
            </a:rPr>
            <a:t/>
          </a:r>
          <a:br>
            <a:rPr lang="ru-RU" sz="4200" kern="1200" dirty="0" smtClean="0">
              <a:solidFill>
                <a:srgbClr val="C80000"/>
              </a:solidFill>
            </a:rPr>
          </a:br>
          <a:r>
            <a:rPr lang="ru-RU" sz="4200" b="1" kern="1200" dirty="0" smtClean="0">
              <a:solidFill>
                <a:srgbClr val="C80000"/>
              </a:solidFill>
            </a:rPr>
            <a:t>Годовой отчет за 2013 г. </a:t>
          </a:r>
          <a:r>
            <a:rPr lang="ru-RU" sz="4200" kern="1200" dirty="0" smtClean="0">
              <a:solidFill>
                <a:srgbClr val="C80000"/>
              </a:solidFill>
            </a:rPr>
            <a:t/>
          </a:r>
          <a:br>
            <a:rPr lang="ru-RU" sz="4200" kern="1200" dirty="0" smtClean="0">
              <a:solidFill>
                <a:srgbClr val="C80000"/>
              </a:solidFill>
            </a:rPr>
          </a:br>
          <a:endParaRPr lang="ru-RU" sz="4200" b="1" kern="1200" dirty="0" smtClean="0">
            <a:solidFill>
              <a:srgbClr val="C80000"/>
            </a:solidFill>
          </a:endParaRPr>
        </a:p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C80000"/>
              </a:solidFill>
            </a:rPr>
            <a:t> Главный врач</a:t>
          </a:r>
        </a:p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C80000"/>
              </a:solidFill>
            </a:rPr>
            <a:t>Свиридов Виктор Викторович</a:t>
          </a:r>
          <a:endParaRPr lang="ru-RU" sz="3200" b="1" kern="1200" dirty="0">
            <a:solidFill>
              <a:srgbClr val="C80000"/>
            </a:solidFill>
          </a:endParaRPr>
        </a:p>
      </dsp:txBody>
      <dsp:txXfrm>
        <a:off x="0" y="0"/>
        <a:ext cx="7920879" cy="56886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0.xml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1.xml"/><Relationship Id="rId2" Type="http://schemas.openxmlformats.org/officeDocument/2006/relationships/tags" Target="../tags/tag44.xml"/><Relationship Id="rId1" Type="http://schemas.openxmlformats.org/officeDocument/2006/relationships/tags" Target="../tags/tag43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2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3.xml"/><Relationship Id="rId2" Type="http://schemas.openxmlformats.org/officeDocument/2006/relationships/tags" Target="../tags/tag52.xml"/><Relationship Id="rId1" Type="http://schemas.openxmlformats.org/officeDocument/2006/relationships/tags" Target="../tags/tag5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4.xml"/><Relationship Id="rId2" Type="http://schemas.openxmlformats.org/officeDocument/2006/relationships/tags" Target="../tags/tag56.xml"/><Relationship Id="rId1" Type="http://schemas.openxmlformats.org/officeDocument/2006/relationships/tags" Target="../tags/tag55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5.xml"/><Relationship Id="rId2" Type="http://schemas.openxmlformats.org/officeDocument/2006/relationships/tags" Target="../tags/tag60.xml"/><Relationship Id="rId1" Type="http://schemas.openxmlformats.org/officeDocument/2006/relationships/tags" Target="../tags/tag59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6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7.xml"/><Relationship Id="rId2" Type="http://schemas.openxmlformats.org/officeDocument/2006/relationships/tags" Target="../tags/tag68.xml"/><Relationship Id="rId1" Type="http://schemas.openxmlformats.org/officeDocument/2006/relationships/tags" Target="../tags/tag6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8.xml"/><Relationship Id="rId2" Type="http://schemas.openxmlformats.org/officeDocument/2006/relationships/tags" Target="../tags/tag72.xml"/><Relationship Id="rId1" Type="http://schemas.openxmlformats.org/officeDocument/2006/relationships/tags" Target="../tags/tag71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7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8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9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010031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8BBE37B-9386-42CC-94B6-438046DAA6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AAC37D-BB39-40CE-87AE-86CD4C4AFD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0177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973BA-BDD4-4B14-B7A4-4DBCC4FD83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9662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20970-6A83-4BC8-8BFD-8FE8891048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3132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C619-29E1-47D1-8061-642331CB5D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72807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1AB6D-B515-43BA-B3C6-BF1A4FF57E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7116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B6A44-2AF3-4AE2-AE19-ECEFF8F8A6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2071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CF926-489A-4E37-8689-06617E24F2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8406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E6871-9DBF-4F76-A808-E3471F89EE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92880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D02DC-2242-43C6-96EE-0D5A824A07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76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715085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C150C-3577-4EAC-862E-521CC503C7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71814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88407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406072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80370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08888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2478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869609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37068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737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57E08A5-6042-400A-9348-2C027C5560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609219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61384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7AFF187-8E7A-4AD0-BCBD-79752694D9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0C258-58DA-45BE-AD07-2B4BFFD8F7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050377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3A294-14FC-49BA-B17F-AFA2020D0F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74028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24D07-4F1D-45E6-86C7-91D9A780D9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77206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B0398-F4A5-430C-B29E-BE07AF04A7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25286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43A8C-BB6C-4B9E-A81E-38B48DC8DF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49582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B04EC-34DB-457F-8EFA-F33A9F22C5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59852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D1E15-E0F1-4D4F-A0F7-4716019488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177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1A69B-007E-4E63-BB59-A2389CA4C2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41110"/>
      </p:ext>
    </p:extLst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84C30-BA4B-4FA7-BF63-BFE91437EF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88424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80D68-AC0A-43A0-B141-9E442F962F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27849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3B227-2FF2-4E87-AD79-22AE99A2EF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7358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53904"/>
      </p:ext>
    </p:extLst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010179"/>
      </p:ext>
    </p:extLst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892681"/>
      </p:ext>
    </p:extLst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763948"/>
      </p:ext>
    </p:extLst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91814"/>
      </p:ext>
    </p:extLst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798922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090E8-4519-4B8B-863B-4D730DF87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75950"/>
      </p:ext>
    </p:extLst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663586"/>
      </p:ext>
    </p:extLst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938119"/>
      </p:ext>
    </p:extLst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404310"/>
      </p:ext>
    </p:extLst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915617"/>
      </p:ext>
    </p:extLst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23CBDB2-AE32-44B7-93DC-E8B00D48E7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999F1-3240-4020-BC0F-93B4F10849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35455"/>
      </p:ext>
    </p:extLst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81CE0-A1CF-4D5F-8E49-B5C3F981B4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85600"/>
      </p:ext>
    </p:extLst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66D34-E826-482B-BAEA-72D58BB252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3628"/>
      </p:ext>
    </p:extLst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DC51D-3795-4FD5-8D70-532180409E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80566"/>
      </p:ext>
    </p:extLst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D8119-26B3-457B-89F6-FFFFADDEA3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59937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DA793-4A9E-4AA4-8F85-43E642E9B1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74071"/>
      </p:ext>
    </p:extLst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3C3CC-C534-4833-86C3-AC6CFDC07B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60992"/>
      </p:ext>
    </p:extLst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4C16D-B2AA-492E-B567-2872B75671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49263"/>
      </p:ext>
    </p:extLst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25C8E-5C07-41E6-B441-77E3980C0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79506"/>
      </p:ext>
    </p:extLst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42F4D-2763-42E8-B7A9-80548CBA36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070892"/>
      </p:ext>
    </p:extLst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7247F-3DCA-4585-A29E-06F049520E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83039"/>
      </p:ext>
    </p:extLst>
  </p:cSld>
  <p:clrMapOvr>
    <a:masterClrMapping/>
  </p:clrMapOvr>
  <p:transition/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83565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606619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114455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695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C0499-36DA-4B43-83D5-0A5ED2C406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32866"/>
      </p:ext>
    </p:extLst>
  </p:cSld>
  <p:clrMapOvr>
    <a:masterClrMapping/>
  </p:clrMapOvr>
  <p:transition/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500077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182384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219778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015923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331423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733430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0935277-05D0-434A-A611-79BB7517E4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9D672-0920-40AA-8E5A-317F7A8235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66100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8997C-F6B8-4C78-BC71-BC32AB90D8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95653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16611-D703-4589-8935-A2DD447A8C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323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757D6-BAC3-4B00-9AED-021D618C98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87508"/>
      </p:ext>
    </p:extLst>
  </p:cSld>
  <p:clrMapOvr>
    <a:masterClrMapping/>
  </p:clrMapOvr>
  <p:transition/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9E58B-AA24-4741-A86F-A533567B20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38323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FCD2A-7444-4A85-94FC-63B390686D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393152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AC1D3-63FE-4A76-A17D-380A9E3094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32555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68029-0E4C-4B60-BB72-626AAE50D4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16517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6366B-4D27-4D57-8144-882A7E39B0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386838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BB315-17F8-4A4B-935A-D72C79D133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08294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697D1-0287-4428-9A43-BA16013AB6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1962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5533"/>
      </p:ext>
    </p:extLst>
  </p:cSld>
  <p:clrMapOvr>
    <a:masterClrMapping/>
  </p:clrMapOvr>
  <p:transition/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682909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C0ABB-014C-49EE-9138-AC8158D796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49200"/>
      </p:ext>
    </p:extLst>
  </p:cSld>
  <p:clrMapOvr>
    <a:masterClrMapping/>
  </p:clrMapOvr>
  <p:transition/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902633"/>
      </p:ext>
    </p:extLst>
  </p:cSld>
  <p:clrMapOvr>
    <a:masterClrMapping/>
  </p:clrMapOvr>
  <p:transition/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75436"/>
      </p:ext>
    </p:extLst>
  </p:cSld>
  <p:clrMapOvr>
    <a:masterClrMapping/>
  </p:clrMapOvr>
  <p:transition/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50463"/>
      </p:ext>
    </p:extLst>
  </p:cSld>
  <p:clrMapOvr>
    <a:masterClrMapping/>
  </p:clrMapOvr>
  <p:transition/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711784"/>
      </p:ext>
    </p:extLst>
  </p:cSld>
  <p:clrMapOvr>
    <a:masterClrMapping/>
  </p:clrMapOvr>
  <p:transition/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785593"/>
      </p:ext>
    </p:extLst>
  </p:cSld>
  <p:clrMapOvr>
    <a:masterClrMapping/>
  </p:clrMapOvr>
  <p:transition/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603725"/>
      </p:ext>
    </p:extLst>
  </p:cSld>
  <p:clrMapOvr>
    <a:masterClrMapping/>
  </p:clrMapOvr>
  <p:transition/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975408"/>
      </p:ext>
    </p:extLst>
  </p:cSld>
  <p:clrMapOvr>
    <a:masterClrMapping/>
  </p:clrMapOvr>
  <p:transition/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466147"/>
      </p:ext>
    </p:extLst>
  </p:cSld>
  <p:clrMapOvr>
    <a:masterClrMapping/>
  </p:clrMapOvr>
  <p:transition/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C270C80-832D-4A9B-9B00-F6FCBC6173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6F170-489D-4DE6-81A2-866FF55A83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05383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28EB0E-ECA7-4B91-9642-B403E54AE3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78642"/>
      </p:ext>
    </p:extLst>
  </p:cSld>
  <p:clrMapOvr>
    <a:masterClrMapping/>
  </p:clrMapOvr>
  <p:transition/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29205-254C-4C52-809A-7C4051A45E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39845"/>
      </p:ext>
    </p:extLst>
  </p:cSld>
  <p:clrMapOvr>
    <a:masterClrMapping/>
  </p:clrMapOvr>
  <p:transition/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C75DE-E82C-4ECF-812D-00ADF8C1A8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238063"/>
      </p:ext>
    </p:extLst>
  </p:cSld>
  <p:clrMapOvr>
    <a:masterClrMapping/>
  </p:clrMapOvr>
  <p:transition/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27DC9-7D6B-4E41-8EC4-FDB64645D8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798435"/>
      </p:ext>
    </p:extLst>
  </p:cSld>
  <p:clrMapOvr>
    <a:masterClrMapping/>
  </p:clrMapOvr>
  <p:transition/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12AF4-F35E-4EBF-A1CB-A72ADD92F2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94983"/>
      </p:ext>
    </p:extLst>
  </p:cSld>
  <p:clrMapOvr>
    <a:masterClrMapping/>
  </p:clrMapOvr>
  <p:transition/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4D9FF-B75E-47CA-A011-EE94299A61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77376"/>
      </p:ext>
    </p:extLst>
  </p:cSld>
  <p:clrMapOvr>
    <a:masterClrMapping/>
  </p:clrMapOvr>
  <p:transition/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451B1-69DC-404F-8EBE-9246B0CF04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07226"/>
      </p:ext>
    </p:extLst>
  </p:cSld>
  <p:clrMapOvr>
    <a:masterClrMapping/>
  </p:clrMapOvr>
  <p:transition/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1E2D0-92A6-4468-BC72-222BFD8C8C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623945"/>
      </p:ext>
    </p:extLst>
  </p:cSld>
  <p:clrMapOvr>
    <a:masterClrMapping/>
  </p:clrMapOvr>
  <p:transition/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AD3AA-EA00-498F-8C9E-EB0438E0CD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81508"/>
      </p:ext>
    </p:extLst>
  </p:cSld>
  <p:clrMapOvr>
    <a:masterClrMapping/>
  </p:clrMapOvr>
  <p:transition/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A1742-4340-4C7F-9A4C-1281D6E5EE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0187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44098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E7E86-7032-4937-9CC5-9C3F65EBE9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77434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28E99-A949-41B7-A08B-B462F60E05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9152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2D6E2-472E-4330-8438-47ABE184CB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91566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7099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5458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047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2406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8437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449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421355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2505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6533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6922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50630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6FC5050-8857-4BC2-9B5D-538C84DD8B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F2227-121B-45A1-B87B-E3F0CF972A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45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42781-2ABF-490F-8C66-B30768D050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25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B2289-0A30-4E65-A068-306B430676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0894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E86BE4-2308-472F-A0A4-89C9A912F9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035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4F007-6419-465D-8371-7A4400A7AB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25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00545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DE6F0-78D9-414F-82E3-3DBFF5F7BA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1457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52D34-04DC-4AB3-B1D3-19A526C140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9090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3A344-C1B1-481E-BB60-14E9838E21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06912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0EDE8-23E6-40A8-855F-5D1280527C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90977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97552-A837-49FF-BA8C-96CC71BAB9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837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6976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17939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49788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132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461919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30973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54137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68381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85523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6396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50003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3AED321-9A7A-4AFB-8698-22967BD5EF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448A5-39F3-40A8-BB76-22434D92DF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03780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B1D87-D0DD-469D-8DF5-B425BB2D00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774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8D6E6-E57D-4D65-B792-D0DF9594BC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48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179177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D6181-70F8-4CF4-B0A3-2AD91E7F1A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4925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271A1-E25F-40CE-9A16-C0ED443FF7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4191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A49DB-5050-4E5D-87D0-AC3989FE3F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7355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D9761-B4DD-4573-A5A7-B975D2C1C4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9426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68920-9BC0-4808-A888-98E0101078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866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A9E3E-41CD-4E24-AD3B-9DD6E10BE2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5886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C32B6-BBAC-4306-8122-059B41621B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6878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44539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614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283917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00826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50813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03105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7992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86934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64240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46247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435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39CA6CF-EE62-42A6-A72B-CF823669BA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2A758-40D0-4D8D-A70A-9C92691DA6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61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789039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D043C-C0BD-4D69-8D2D-0623CAE3D5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79916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1B46F-F051-47D7-8CDA-71B562336D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0974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070EC-E34E-449D-BFFA-FEB49C8EB4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1911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80B13-083A-487C-91CC-7EFC0632BA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38419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9E72F-3B55-442B-88FC-0E5F33A36F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9009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D270F-0DD9-4EE1-A71B-87E2C27961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20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A88C6-6511-4C47-9A0D-FEC09CC3AE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6215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9271A-FDC7-45A7-A663-8BE4C512DA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6923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D3BBD-F3BD-4111-B5B8-B3858CC7F3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6690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522897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42028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45402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46126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82353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20838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62455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67242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637682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8896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558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tags" Target="../tags/tag3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Relationship Id="rId14" Type="http://schemas.openxmlformats.org/officeDocument/2006/relationships/tags" Target="../tags/tag3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tags" Target="../tags/tag41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Relationship Id="rId14" Type="http://schemas.openxmlformats.org/officeDocument/2006/relationships/tags" Target="../tags/tag42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tags" Target="../tags/tag45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Relationship Id="rId14" Type="http://schemas.openxmlformats.org/officeDocument/2006/relationships/tags" Target="../tags/tag46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tags" Target="../tags/tag49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Relationship Id="rId14" Type="http://schemas.openxmlformats.org/officeDocument/2006/relationships/tags" Target="../tags/tag50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13" Type="http://schemas.openxmlformats.org/officeDocument/2006/relationships/tags" Target="../tags/tag53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Relationship Id="rId14" Type="http://schemas.openxmlformats.org/officeDocument/2006/relationships/tags" Target="../tags/tag54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13" Type="http://schemas.openxmlformats.org/officeDocument/2006/relationships/tags" Target="../tags/tag57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Relationship Id="rId14" Type="http://schemas.openxmlformats.org/officeDocument/2006/relationships/tags" Target="../tags/tag58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13" Type="http://schemas.openxmlformats.org/officeDocument/2006/relationships/tags" Target="../tags/tag61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Relationship Id="rId14" Type="http://schemas.openxmlformats.org/officeDocument/2006/relationships/tags" Target="../tags/tag62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tags" Target="../tags/tag65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Relationship Id="rId14" Type="http://schemas.openxmlformats.org/officeDocument/2006/relationships/tags" Target="../tags/tag66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5.xml"/><Relationship Id="rId13" Type="http://schemas.openxmlformats.org/officeDocument/2006/relationships/tags" Target="../tags/tag69.xml"/><Relationship Id="rId3" Type="http://schemas.openxmlformats.org/officeDocument/2006/relationships/slideLayout" Target="../slideLayouts/slideLayout190.xml"/><Relationship Id="rId7" Type="http://schemas.openxmlformats.org/officeDocument/2006/relationships/slideLayout" Target="../slideLayouts/slideLayout194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9.xml"/><Relationship Id="rId1" Type="http://schemas.openxmlformats.org/officeDocument/2006/relationships/slideLayout" Target="../slideLayouts/slideLayout188.xml"/><Relationship Id="rId6" Type="http://schemas.openxmlformats.org/officeDocument/2006/relationships/slideLayout" Target="../slideLayouts/slideLayout193.xml"/><Relationship Id="rId11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92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91.xml"/><Relationship Id="rId9" Type="http://schemas.openxmlformats.org/officeDocument/2006/relationships/slideLayout" Target="../slideLayouts/slideLayout196.xml"/><Relationship Id="rId14" Type="http://schemas.openxmlformats.org/officeDocument/2006/relationships/tags" Target="../tags/tag7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ags" Target="../tags/tag9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ags" Target="../tags/tag1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ags" Target="../tags/tag13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ags" Target="../tags/tag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ags" Target="../tags/tag17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tags" Target="../tags/tag1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tags" Target="../tags/tag21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tags" Target="../tags/tag2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tags" Target="../tags/tag25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tags" Target="../tags/tag2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tags" Target="../tags/tag29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tags" Target="../tags/tag30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tags" Target="../tags/tag33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tags" Target="../tags/tag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2401EB-8BCD-4053-A313-D9767F41539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8F10132-DBA2-4EFD-ABB9-26C12498D8E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8B613A-1FB6-4C8B-BC71-76C9FE9ADB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C0D8880-F82D-4905-8F33-CA42D0CA746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9B4285-5A79-4FF7-ABA4-B9BBC9FB371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9D1E02-9EEB-4ED0-BA7C-88A1BCB880F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553DC56-E734-46E6-B6A9-81B043A9894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A251252-9006-46A9-B703-3CC32FB7A03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BF5BA96-9898-43FA-A95A-2A6B59B24E2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57CF9A7-0FCA-4B9C-A7AF-04908A9782DA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59B359-BA86-4419-A68A-4E11D6E9FF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Excel_97-2003_Worksheet1.xls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420162873"/>
              </p:ext>
            </p:extLst>
          </p:nvPr>
        </p:nvGraphicFramePr>
        <p:xfrm>
          <a:off x="611560" y="188640"/>
          <a:ext cx="792088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683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26270"/>
            <a:ext cx="4800600" cy="43204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Кадры </a:t>
            </a:r>
            <a:r>
              <a:rPr lang="ru-RU" sz="2400" b="1" dirty="0" smtClean="0">
                <a:solidFill>
                  <a:schemeClr val="tx1"/>
                </a:solidFill>
              </a:rPr>
              <a:t>2013 г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819856"/>
              </p:ext>
            </p:extLst>
          </p:nvPr>
        </p:nvGraphicFramePr>
        <p:xfrm>
          <a:off x="323529" y="692696"/>
          <a:ext cx="8496945" cy="34603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{0505E3EF-67EA-436B-97B2-0124C06EBD24}</a:tableStyleId>
              </a:tblPr>
              <a:tblGrid>
                <a:gridCol w="963571"/>
                <a:gridCol w="700779"/>
                <a:gridCol w="1053623"/>
                <a:gridCol w="752297"/>
                <a:gridCol w="764319"/>
                <a:gridCol w="877978"/>
                <a:gridCol w="756456"/>
                <a:gridCol w="827720"/>
                <a:gridCol w="924228"/>
                <a:gridCol w="875974"/>
              </a:tblGrid>
              <a:tr h="28803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effectLst/>
                        </a:rPr>
                        <a:t> 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effectLst/>
                        </a:rPr>
                        <a:t>Всего по больнице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effectLst/>
                        </a:rPr>
                        <a:t>Стационар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effectLst/>
                        </a:rPr>
                        <a:t>Поликлиника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13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effectLst/>
                        </a:rPr>
                        <a:t>штаты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effectLst/>
                        </a:rPr>
                        <a:t>физические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effectLst/>
                        </a:rPr>
                        <a:t>% </a:t>
                      </a:r>
                      <a:r>
                        <a:rPr lang="ru-RU" sz="1000" baseline="0" dirty="0" err="1">
                          <a:effectLst/>
                        </a:rPr>
                        <a:t>укомпл</a:t>
                      </a:r>
                      <a:r>
                        <a:rPr lang="ru-RU" sz="1000" baseline="0" dirty="0">
                          <a:effectLst/>
                        </a:rPr>
                        <a:t>.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effectLst/>
                        </a:rPr>
                        <a:t>штаты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effectLst/>
                        </a:rPr>
                        <a:t>физические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effectLst/>
                        </a:rPr>
                        <a:t>% </a:t>
                      </a:r>
                      <a:r>
                        <a:rPr lang="ru-RU" sz="1000" baseline="0" dirty="0" err="1">
                          <a:effectLst/>
                        </a:rPr>
                        <a:t>укомпл</a:t>
                      </a:r>
                      <a:r>
                        <a:rPr lang="ru-RU" sz="1000" baseline="0" dirty="0">
                          <a:effectLst/>
                        </a:rPr>
                        <a:t>.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effectLst/>
                        </a:rPr>
                        <a:t>штаты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effectLst/>
                        </a:rPr>
                        <a:t>физические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effectLst/>
                        </a:rPr>
                        <a:t>% </a:t>
                      </a:r>
                      <a:r>
                        <a:rPr lang="ru-RU" sz="1000" baseline="0" dirty="0" err="1">
                          <a:effectLst/>
                        </a:rPr>
                        <a:t>укомпл</a:t>
                      </a:r>
                      <a:r>
                        <a:rPr lang="ru-RU" sz="1000" baseline="0" dirty="0">
                          <a:effectLst/>
                        </a:rPr>
                        <a:t>.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22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effectLst/>
                        </a:rPr>
                        <a:t>Врачи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</a:rPr>
                        <a:t>177,25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81+3 с </a:t>
                      </a:r>
                      <a:r>
                        <a:rPr lang="ru-RU" sz="10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высш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немед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.=84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 dirty="0" smtClean="0">
                          <a:effectLst/>
                        </a:rPr>
                        <a:t>47%</a:t>
                      </a:r>
                      <a:endParaRPr lang="ru-RU" sz="1000" b="1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</a:rPr>
                        <a:t>86,25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39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 dirty="0" smtClean="0">
                          <a:effectLst/>
                        </a:rPr>
                        <a:t>4</a:t>
                      </a:r>
                      <a:r>
                        <a:rPr lang="en-US" sz="1000" b="1" baseline="0" dirty="0" smtClean="0">
                          <a:effectLst/>
                        </a:rPr>
                        <a:t>5</a:t>
                      </a:r>
                      <a:r>
                        <a:rPr lang="ru-RU" sz="1000" b="1" baseline="0" dirty="0" smtClean="0">
                          <a:effectLst/>
                        </a:rPr>
                        <a:t>%</a:t>
                      </a:r>
                      <a:endParaRPr lang="ru-RU" sz="1000" b="1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</a:rPr>
                        <a:t>91,</a:t>
                      </a:r>
                      <a:r>
                        <a:rPr lang="en-US" sz="1000" baseline="0" dirty="0" smtClean="0">
                          <a:effectLst/>
                        </a:rPr>
                        <a:t>0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42+3 с </a:t>
                      </a:r>
                      <a:r>
                        <a:rPr lang="ru-RU" sz="10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высш.немед.образ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=45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</a:rPr>
                        <a:t>49%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Провизоры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3,0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67%</a:t>
                      </a:r>
                      <a:endParaRPr lang="ru-RU" sz="1000" b="1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3,0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67%</a:t>
                      </a:r>
                      <a:endParaRPr lang="ru-RU" sz="1000" b="1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психолог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0,5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0,5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effectLst/>
                        </a:rPr>
                        <a:t>Средний медицинский персонал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448,25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208+27 </a:t>
                      </a:r>
                      <a:r>
                        <a:rPr lang="ru-RU" sz="10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медрег</a:t>
                      </a:r>
                      <a:r>
                        <a:rPr lang="ru-RU" sz="10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=235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 dirty="0" smtClean="0">
                          <a:effectLst/>
                        </a:rPr>
                        <a:t>52%</a:t>
                      </a:r>
                      <a:endParaRPr lang="ru-RU" sz="1000" b="1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</a:rPr>
                        <a:t>2</a:t>
                      </a:r>
                      <a:r>
                        <a:rPr lang="en-US" sz="1000" baseline="0" dirty="0" smtClean="0">
                          <a:effectLst/>
                        </a:rPr>
                        <a:t>19</a:t>
                      </a:r>
                      <a:r>
                        <a:rPr lang="ru-RU" sz="1000" baseline="0" dirty="0" smtClean="0">
                          <a:effectLst/>
                        </a:rPr>
                        <a:t>,75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</a:rPr>
                        <a:t>111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 dirty="0" smtClean="0">
                          <a:effectLst/>
                        </a:rPr>
                        <a:t>50%</a:t>
                      </a:r>
                      <a:endParaRPr lang="ru-RU" sz="1000" b="1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</a:rPr>
                        <a:t>228,5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</a:rPr>
                        <a:t>125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</a:rPr>
                        <a:t>54%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8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Фармацевты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6,0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33%</a:t>
                      </a:r>
                      <a:endParaRPr lang="ru-RU" sz="1000" b="1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6,0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33%</a:t>
                      </a:r>
                      <a:endParaRPr lang="ru-RU" sz="1000" b="1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8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effectLst/>
                        </a:rPr>
                        <a:t>Младший медицинский персонал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</a:rPr>
                        <a:t>214,25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</a:rPr>
                        <a:t>116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 dirty="0" smtClean="0">
                          <a:effectLst/>
                        </a:rPr>
                        <a:t>54%</a:t>
                      </a:r>
                      <a:endParaRPr lang="ru-RU" sz="1000" b="1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effectLst/>
                        </a:rPr>
                        <a:t>148,5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71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 dirty="0" smtClean="0">
                          <a:effectLst/>
                        </a:rPr>
                        <a:t>47%</a:t>
                      </a:r>
                      <a:endParaRPr lang="ru-RU" sz="1000" b="1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</a:rPr>
                        <a:t>64,75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</a:rPr>
                        <a:t>45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</a:rPr>
                        <a:t>69%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effectLst/>
                        </a:rPr>
                        <a:t>Прочие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</a:rPr>
                        <a:t>126,0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92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 dirty="0" smtClean="0">
                          <a:effectLst/>
                        </a:rPr>
                        <a:t>73%</a:t>
                      </a:r>
                      <a:endParaRPr lang="ru-RU" sz="1000" b="1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</a:rPr>
                        <a:t>112,5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87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 dirty="0" smtClean="0">
                          <a:effectLst/>
                        </a:rPr>
                        <a:t>77%</a:t>
                      </a:r>
                      <a:endParaRPr lang="ru-RU" sz="1000" b="1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effectLst/>
                        </a:rPr>
                        <a:t>14,5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6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</a:rPr>
                        <a:t>41%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effectLst/>
                        </a:rPr>
                        <a:t>Всего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</a:rPr>
                        <a:t>975,25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</a:rPr>
                        <a:t>532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 dirty="0" smtClean="0">
                          <a:effectLst/>
                        </a:rPr>
                        <a:t>55%</a:t>
                      </a:r>
                      <a:endParaRPr lang="ru-RU" sz="1000" b="1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effectLst/>
                        </a:rPr>
                        <a:t>576,0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</a:rPr>
                        <a:t>312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 dirty="0" smtClean="0">
                          <a:effectLst/>
                        </a:rPr>
                        <a:t>54%</a:t>
                      </a:r>
                      <a:endParaRPr lang="ru-RU" sz="1000" b="1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</a:rPr>
                        <a:t>399,25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222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</a:rPr>
                        <a:t>56%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15" marR="455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59632" y="4581128"/>
            <a:ext cx="6624736" cy="1169551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46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В 2013 году прибыло: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400" dirty="0" smtClean="0"/>
              <a:t>12 врачей, в том числе 3 молодых специалиста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400" dirty="0" smtClean="0"/>
              <a:t>25 средних медицинских работников,</a:t>
            </a:r>
            <a:r>
              <a:rPr lang="ru-RU" sz="1400" dirty="0"/>
              <a:t> </a:t>
            </a:r>
            <a:r>
              <a:rPr lang="ru-RU" sz="1400" dirty="0" smtClean="0"/>
              <a:t>из них 6 молодых специалиста (3 фельдшер лаборанта и 3 медсестры)</a:t>
            </a:r>
          </a:p>
          <a:p>
            <a:r>
              <a:rPr lang="ru-RU" sz="1400" dirty="0" smtClean="0"/>
              <a:t>Заключены целевые контракты со студентами – 7 человек до 2018 года.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0262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5776" y="44624"/>
            <a:ext cx="4320480" cy="43204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Категории и </a:t>
            </a:r>
            <a:r>
              <a:rPr lang="ru-RU" sz="2000" b="1" dirty="0" smtClean="0">
                <a:solidFill>
                  <a:schemeClr val="tx1"/>
                </a:solidFill>
              </a:rPr>
              <a:t>сертификаты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740983"/>
              </p:ext>
            </p:extLst>
          </p:nvPr>
        </p:nvGraphicFramePr>
        <p:xfrm>
          <a:off x="323529" y="548680"/>
          <a:ext cx="8496944" cy="36013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{0505E3EF-67EA-436B-97B2-0124C06EBD24}</a:tableStyleId>
              </a:tblPr>
              <a:tblGrid>
                <a:gridCol w="1211177"/>
                <a:gridCol w="656713"/>
                <a:gridCol w="861220"/>
                <a:gridCol w="440111"/>
                <a:gridCol w="706918"/>
                <a:gridCol w="706918"/>
                <a:gridCol w="328471"/>
                <a:gridCol w="468323"/>
                <a:gridCol w="706918"/>
                <a:gridCol w="706918"/>
                <a:gridCol w="574171"/>
                <a:gridCol w="410445"/>
                <a:gridCol w="718641"/>
              </a:tblGrid>
              <a:tr h="38163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Всего по больнице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Стационар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Поликлиника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3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Категория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Сертификаты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Категория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Сертификаты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Категория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Сертификаты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874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высшая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II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высшая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II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высшая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II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3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Врачи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31+1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+mn-ea"/>
                        </a:rPr>
                        <a:t> с нем. </a:t>
                      </a:r>
                      <a:r>
                        <a:rPr lang="ru-RU" sz="1200" baseline="0" dirty="0" err="1" smtClean="0">
                          <a:effectLst/>
                          <a:latin typeface="+mn-lt"/>
                          <a:ea typeface="+mn-ea"/>
                        </a:rPr>
                        <a:t>обр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ru-RU" sz="1200" baseline="0" dirty="0" err="1" smtClean="0">
                          <a:effectLst/>
                          <a:latin typeface="+mn-lt"/>
                          <a:ea typeface="+mn-ea"/>
                        </a:rPr>
                        <a:t>бактер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+mn-ea"/>
                        </a:rPr>
                        <a:t>. в т. ч. 2 </a:t>
                      </a:r>
                      <a:r>
                        <a:rPr lang="ru-RU" sz="1200" baseline="0" dirty="0" err="1" smtClean="0">
                          <a:effectLst/>
                          <a:latin typeface="+mn-lt"/>
                          <a:ea typeface="+mn-ea"/>
                        </a:rPr>
                        <a:t>пров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+mn-ea"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5+1 с нем. обр. (бактериолог)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+mn-ea"/>
                        </a:rPr>
                        <a:t>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84 в </a:t>
                      </a:r>
                      <a:r>
                        <a:rPr lang="ru-RU" sz="1200" b="1" dirty="0" err="1" smtClean="0">
                          <a:effectLst/>
                        </a:rPr>
                        <a:t>т.ч</a:t>
                      </a:r>
                      <a:r>
                        <a:rPr lang="ru-RU" sz="1200" b="1" dirty="0" smtClean="0">
                          <a:effectLst/>
                        </a:rPr>
                        <a:t>. 3 с </a:t>
                      </a:r>
                      <a:r>
                        <a:rPr lang="ru-RU" sz="1200" b="1" dirty="0" err="1" smtClean="0">
                          <a:effectLst/>
                        </a:rPr>
                        <a:t>немед</a:t>
                      </a:r>
                      <a:r>
                        <a:rPr lang="ru-RU" sz="1200" b="1" dirty="0" smtClean="0">
                          <a:effectLst/>
                        </a:rPr>
                        <a:t> обр. (врач бактериолог-2, ЛФК 1), 2 </a:t>
                      </a:r>
                      <a:r>
                        <a:rPr lang="ru-RU" sz="1200" b="1" dirty="0" err="1" smtClean="0">
                          <a:effectLst/>
                        </a:rPr>
                        <a:t>пров</a:t>
                      </a:r>
                      <a:r>
                        <a:rPr lang="ru-RU" sz="1200" b="1" dirty="0" smtClean="0">
                          <a:effectLst/>
                        </a:rPr>
                        <a:t>.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16+2 </a:t>
                      </a:r>
                      <a:r>
                        <a:rPr lang="ru-RU" sz="1200" dirty="0" err="1" smtClean="0">
                          <a:effectLst/>
                        </a:rPr>
                        <a:t>провиз</a:t>
                      </a:r>
                      <a:r>
                        <a:rPr lang="ru-RU" sz="1200" dirty="0" smtClean="0">
                          <a:effectLst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39 в </a:t>
                      </a:r>
                      <a:r>
                        <a:rPr lang="ru-RU" sz="1200" b="1" dirty="0" err="1" smtClean="0">
                          <a:effectLst/>
                          <a:latin typeface="Times New Roman"/>
                          <a:ea typeface="Times New Roman"/>
                        </a:rPr>
                        <a:t>т.ч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. 2 </a:t>
                      </a:r>
                      <a:r>
                        <a:rPr lang="ru-RU" sz="1200" b="1" dirty="0" err="1" smtClean="0">
                          <a:effectLst/>
                          <a:latin typeface="Times New Roman"/>
                          <a:ea typeface="Times New Roman"/>
                        </a:rPr>
                        <a:t>пров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42+3 с нем. (2 бакт. + ЛФК)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Средний медицинский персонал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199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102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Всего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70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283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+mn-ea"/>
                        </a:rPr>
                        <a:t>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141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29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65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+mn-ea"/>
                        </a:rPr>
                        <a:t>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140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458" marR="45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915746509"/>
              </p:ext>
            </p:extLst>
          </p:nvPr>
        </p:nvGraphicFramePr>
        <p:xfrm>
          <a:off x="1259632" y="4221088"/>
          <a:ext cx="612068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120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8863519"/>
              </p:ext>
            </p:extLst>
          </p:nvPr>
        </p:nvGraphicFramePr>
        <p:xfrm>
          <a:off x="323528" y="1916832"/>
          <a:ext cx="8696324" cy="155956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223814"/>
                <a:gridCol w="2592610"/>
                <a:gridCol w="2088232"/>
                <a:gridCol w="27916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Ф.И.О.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Специальность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ВУЗа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Косторная</a:t>
                      </a:r>
                      <a:r>
                        <a:rPr lang="ru-RU" dirty="0" smtClean="0"/>
                        <a:t> Евгения Николаевна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рентгенология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Тульский государственный медицинский институт с 01.09.2013 г.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835696" y="332656"/>
            <a:ext cx="5760640" cy="72721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Список врачей-интернов, направленных на учебу в ВУЗ в 2013 г.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64441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7716209"/>
              </p:ext>
            </p:extLst>
          </p:nvPr>
        </p:nvGraphicFramePr>
        <p:xfrm>
          <a:off x="251520" y="908720"/>
          <a:ext cx="8624888" cy="324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2008188"/>
                <a:gridCol w="2156222"/>
                <a:gridCol w="2156222"/>
              </a:tblGrid>
              <a:tr h="370840"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Прибыло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Выбыло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Динамика +/-</a:t>
                      </a:r>
                      <a:endParaRPr lang="ru-RU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Врачи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-9</a:t>
                      </a:r>
                      <a:endParaRPr lang="ru-RU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Из них: получивших образование в текущем году (молодые спец.)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+3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Средний медицинский персонал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44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-19</a:t>
                      </a:r>
                      <a:endParaRPr lang="ru-RU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Из них: получивших</a:t>
                      </a:r>
                      <a:r>
                        <a:rPr lang="ru-RU" sz="1400" baseline="0" dirty="0" smtClean="0"/>
                        <a:t> образование в текущем году (молодые спец.)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+6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Младший медицинский персонал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+12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800739" y="116632"/>
            <a:ext cx="5760640" cy="51119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Движение кадров за 2013 год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52949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5611605"/>
              </p:ext>
            </p:extLst>
          </p:nvPr>
        </p:nvGraphicFramePr>
        <p:xfrm>
          <a:off x="179511" y="1600200"/>
          <a:ext cx="8840664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5"/>
                <a:gridCol w="2664296"/>
                <a:gridCol w="2359943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очно-заочно (в г. Туле)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 др. городах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Врачи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медицинский персонал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Всего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776766" y="476671"/>
            <a:ext cx="5760640" cy="40260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Усовершенствование за 2013 год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635930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259632" y="404664"/>
            <a:ext cx="6696744" cy="69063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Списки студентов, с которыми заключены трехсторонние контракты в период с 2010 года</a:t>
            </a:r>
            <a:endParaRPr lang="ru-RU" sz="2000" dirty="0"/>
          </a:p>
        </p:txBody>
      </p:sp>
      <p:sp>
        <p:nvSpPr>
          <p:cNvPr id="9" name="Объект 3"/>
          <p:cNvSpPr txBox="1">
            <a:spLocks noGrp="1"/>
          </p:cNvSpPr>
          <p:nvPr>
            <p:ph idx="1"/>
          </p:nvPr>
        </p:nvSpPr>
        <p:spPr>
          <a:xfrm>
            <a:off x="395536" y="1916832"/>
            <a:ext cx="8424935" cy="3993401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marL="0" indent="0">
              <a:spcBef>
                <a:spcPts val="335"/>
              </a:spcBef>
              <a:spcAft>
                <a:spcPts val="0"/>
              </a:spcAft>
              <a:buNone/>
            </a:pPr>
            <a:r>
              <a:rPr lang="ru-RU" sz="1600" b="1" dirty="0" smtClean="0">
                <a:latin typeface="Times New Roman"/>
                <a:ea typeface="Times New Roman"/>
              </a:rPr>
              <a:t>1. </a:t>
            </a:r>
            <a:r>
              <a:rPr lang="ru-RU" sz="1600" b="1" dirty="0" err="1" smtClean="0">
                <a:latin typeface="Times New Roman"/>
                <a:ea typeface="Times New Roman"/>
              </a:rPr>
              <a:t>Рябикин</a:t>
            </a:r>
            <a:r>
              <a:rPr lang="ru-RU" sz="1600" b="1" dirty="0" smtClean="0">
                <a:latin typeface="Times New Roman"/>
                <a:ea typeface="Times New Roman"/>
              </a:rPr>
              <a:t> </a:t>
            </a:r>
            <a:r>
              <a:rPr lang="ru-RU" sz="1600" b="1" dirty="0">
                <a:latin typeface="Times New Roman"/>
                <a:ea typeface="Times New Roman"/>
              </a:rPr>
              <a:t>Андрей Александрович </a:t>
            </a:r>
            <a:r>
              <a:rPr lang="ru-RU" sz="1600" dirty="0">
                <a:latin typeface="Times New Roman"/>
                <a:ea typeface="Times New Roman"/>
              </a:rPr>
              <a:t>– Смоленская медицинская академия 2010 г. по специальности «Лечебное дело».</a:t>
            </a:r>
          </a:p>
          <a:p>
            <a:pPr marL="0" indent="0">
              <a:spcBef>
                <a:spcPts val="335"/>
              </a:spcBef>
              <a:spcAft>
                <a:spcPts val="0"/>
              </a:spcAft>
              <a:buNone/>
            </a:pPr>
            <a:r>
              <a:rPr lang="ru-RU" sz="1600" b="1" dirty="0" smtClean="0">
                <a:latin typeface="Times New Roman"/>
                <a:ea typeface="Times New Roman"/>
              </a:rPr>
              <a:t>2. Борзов </a:t>
            </a:r>
            <a:r>
              <a:rPr lang="ru-RU" sz="1600" b="1" dirty="0">
                <a:latin typeface="Times New Roman"/>
                <a:ea typeface="Times New Roman"/>
              </a:rPr>
              <a:t>Егор Андреевич </a:t>
            </a:r>
            <a:r>
              <a:rPr lang="ru-RU" sz="1600" dirty="0">
                <a:latin typeface="Times New Roman"/>
                <a:ea typeface="Times New Roman"/>
              </a:rPr>
              <a:t>– Тверская государственная медицинская академия 2011 г. по специальности «Лечебное дело».</a:t>
            </a:r>
          </a:p>
          <a:p>
            <a:pPr marL="0" indent="0">
              <a:spcBef>
                <a:spcPts val="335"/>
              </a:spcBef>
              <a:spcAft>
                <a:spcPts val="0"/>
              </a:spcAft>
              <a:buNone/>
            </a:pPr>
            <a:r>
              <a:rPr lang="ru-RU" sz="1600" b="1" dirty="0" smtClean="0">
                <a:latin typeface="Times New Roman"/>
                <a:ea typeface="Times New Roman"/>
              </a:rPr>
              <a:t>3. Луценко </a:t>
            </a:r>
            <a:r>
              <a:rPr lang="ru-RU" sz="1600" b="1" dirty="0">
                <a:latin typeface="Times New Roman"/>
                <a:ea typeface="Times New Roman"/>
              </a:rPr>
              <a:t>Сергей Сергеевич </a:t>
            </a:r>
            <a:r>
              <a:rPr lang="ru-RU" sz="1600" dirty="0">
                <a:latin typeface="Times New Roman"/>
                <a:ea typeface="Times New Roman"/>
              </a:rPr>
              <a:t>– первый МГМУ им. Сеченова 2012 г. по специальности «Лечебное дело». </a:t>
            </a:r>
          </a:p>
          <a:p>
            <a:pPr marL="0" indent="0">
              <a:spcBef>
                <a:spcPts val="335"/>
              </a:spcBef>
              <a:spcAft>
                <a:spcPts val="0"/>
              </a:spcAft>
              <a:buNone/>
            </a:pPr>
            <a:r>
              <a:rPr lang="ru-RU" sz="1600" b="1" dirty="0" smtClean="0">
                <a:latin typeface="Times New Roman"/>
                <a:ea typeface="Times New Roman"/>
              </a:rPr>
              <a:t>4. Голуб </a:t>
            </a:r>
            <a:r>
              <a:rPr lang="ru-RU" sz="1600" b="1" dirty="0">
                <a:latin typeface="Times New Roman"/>
                <a:ea typeface="Times New Roman"/>
              </a:rPr>
              <a:t>Злата Николаевна </a:t>
            </a:r>
            <a:r>
              <a:rPr lang="ru-RU" sz="1600" dirty="0">
                <a:latin typeface="Times New Roman"/>
                <a:ea typeface="Times New Roman"/>
              </a:rPr>
              <a:t>– РНИМУ им. Пирогова 2012 г. по специальности «Лечебное дело».</a:t>
            </a:r>
          </a:p>
          <a:p>
            <a:pPr marL="0" indent="0">
              <a:spcBef>
                <a:spcPts val="335"/>
              </a:spcBef>
              <a:spcAft>
                <a:spcPts val="0"/>
              </a:spcAft>
              <a:buNone/>
            </a:pPr>
            <a:r>
              <a:rPr lang="ru-RU" sz="1600" b="1" dirty="0" smtClean="0">
                <a:latin typeface="Times New Roman"/>
                <a:ea typeface="Times New Roman"/>
              </a:rPr>
              <a:t>5. Морозов </a:t>
            </a:r>
            <a:r>
              <a:rPr lang="ru-RU" sz="1600" b="1" dirty="0">
                <a:latin typeface="Times New Roman"/>
                <a:ea typeface="Times New Roman"/>
              </a:rPr>
              <a:t>Андрей Александрович </a:t>
            </a:r>
            <a:r>
              <a:rPr lang="ru-RU" sz="1600" dirty="0">
                <a:latin typeface="Times New Roman"/>
                <a:ea typeface="Times New Roman"/>
              </a:rPr>
              <a:t>– Тульский государственный университет 2013 г. по специальности «Лечебное дело».</a:t>
            </a:r>
          </a:p>
          <a:p>
            <a:pPr marL="0" indent="0">
              <a:spcBef>
                <a:spcPts val="335"/>
              </a:spcBef>
              <a:spcAft>
                <a:spcPts val="0"/>
              </a:spcAft>
              <a:buNone/>
            </a:pPr>
            <a:r>
              <a:rPr lang="ru-RU" sz="1600" b="1" dirty="0" smtClean="0">
                <a:latin typeface="Times New Roman"/>
                <a:ea typeface="Times New Roman"/>
              </a:rPr>
              <a:t>6. Милованова </a:t>
            </a:r>
            <a:r>
              <a:rPr lang="ru-RU" sz="1600" b="1" dirty="0">
                <a:latin typeface="Times New Roman"/>
                <a:ea typeface="Times New Roman"/>
              </a:rPr>
              <a:t>Дарья Константиновна </a:t>
            </a:r>
            <a:r>
              <a:rPr lang="ru-RU" sz="1600" dirty="0">
                <a:latin typeface="Times New Roman"/>
                <a:ea typeface="Times New Roman"/>
              </a:rPr>
              <a:t>– Тульский государственный университет 2013 г. по специальности «Лечебное дело».</a:t>
            </a:r>
          </a:p>
          <a:p>
            <a:pPr marL="0" indent="0">
              <a:spcBef>
                <a:spcPts val="335"/>
              </a:spcBef>
              <a:spcAft>
                <a:spcPts val="0"/>
              </a:spcAft>
              <a:buNone/>
            </a:pPr>
            <a:r>
              <a:rPr lang="ru-RU" sz="1600" b="1" dirty="0" smtClean="0">
                <a:latin typeface="Times New Roman"/>
                <a:ea typeface="Times New Roman"/>
              </a:rPr>
              <a:t>7. Попова </a:t>
            </a:r>
            <a:r>
              <a:rPr lang="ru-RU" sz="1600" b="1" dirty="0">
                <a:latin typeface="Times New Roman"/>
                <a:ea typeface="Times New Roman"/>
              </a:rPr>
              <a:t>Полина Вячеславовна </a:t>
            </a:r>
            <a:r>
              <a:rPr lang="ru-RU" sz="1600" dirty="0">
                <a:latin typeface="Times New Roman"/>
                <a:ea typeface="Times New Roman"/>
              </a:rPr>
              <a:t>– ГБОУ Рязанский государственный медицинский университет 2013 г. по специальности «Лечебное дело».</a:t>
            </a:r>
          </a:p>
          <a:p>
            <a:pPr marL="0" indent="0">
              <a:spcBef>
                <a:spcPts val="335"/>
              </a:spcBef>
              <a:spcAft>
                <a:spcPts val="0"/>
              </a:spcAft>
              <a:buNone/>
            </a:pPr>
            <a:endParaRPr lang="ru-RU" sz="12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05592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848872" cy="72008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Кадровая</a:t>
            </a:r>
            <a:r>
              <a:rPr lang="ru-RU" sz="2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потребность</a:t>
            </a:r>
            <a:r>
              <a:rPr lang="ru-RU" sz="2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на </a:t>
            </a:r>
            <a:r>
              <a:rPr lang="ru-RU" sz="2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период до 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2019 </a:t>
            </a:r>
            <a:r>
              <a:rPr lang="ru-RU" sz="2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г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120660"/>
              </p:ext>
            </p:extLst>
          </p:nvPr>
        </p:nvGraphicFramePr>
        <p:xfrm>
          <a:off x="827584" y="1704547"/>
          <a:ext cx="7560840" cy="295553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{0505E3EF-67EA-436B-97B2-0124C06EBD24}</a:tableStyleId>
              </a:tblPr>
              <a:tblGrid>
                <a:gridCol w="720080"/>
                <a:gridCol w="1224136"/>
                <a:gridCol w="1296144"/>
                <a:gridCol w="648072"/>
                <a:gridCol w="576064"/>
                <a:gridCol w="720080"/>
                <a:gridCol w="720080"/>
                <a:gridCol w="864096"/>
                <a:gridCol w="792088"/>
              </a:tblGrid>
              <a:tr h="25365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№ п/п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Должность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Фактическое </a:t>
                      </a:r>
                      <a:r>
                        <a:rPr lang="ru-RU" sz="1200" dirty="0">
                          <a:effectLst/>
                          <a:latin typeface="+mn-lt"/>
                        </a:rPr>
                        <a:t>наличие на 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01.01.14, </a:t>
                      </a:r>
                      <a:r>
                        <a:rPr lang="ru-RU" sz="1200" dirty="0">
                          <a:effectLst/>
                          <a:latin typeface="+mn-lt"/>
                        </a:rPr>
                        <a:t>человек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Прогноз дополнительной потребности в кадрах по годам, человек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73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2014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2015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2016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2017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2018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</a:rPr>
                        <a:t>2019</a:t>
                      </a:r>
                      <a:endParaRPr lang="ru-RU" sz="12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268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2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4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6</a:t>
                      </a:r>
                      <a:endParaRPr lang="ru-RU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7</a:t>
                      </a:r>
                      <a:endParaRPr lang="ru-RU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8</a:t>
                      </a:r>
                      <a:endParaRPr lang="ru-RU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9</a:t>
                      </a:r>
                      <a:endParaRPr lang="ru-RU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10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+mn-lt"/>
                        </a:rPr>
                        <a:t>11</a:t>
                      </a:r>
                      <a:endParaRPr lang="ru-RU" sz="12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59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200" dirty="0" smtClean="0">
                          <a:effectLst/>
                          <a:latin typeface="+mn-lt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Врач 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81+3 с нем. + 1 псих.+2пров. =87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25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10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10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6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  <a:ea typeface="Times New Roman"/>
                        </a:rPr>
                        <a:t>10</a:t>
                      </a:r>
                      <a:endParaRPr lang="ru-RU" sz="12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83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Средний медицинский</a:t>
                      </a:r>
                      <a:r>
                        <a:rPr lang="ru-RU" sz="1200" baseline="0" dirty="0" smtClean="0">
                          <a:effectLst/>
                          <a:latin typeface="+mn-lt"/>
                        </a:rPr>
                        <a:t> персонал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208+27мед.раб.+2фарм.=237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27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15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15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8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10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  <a:ea typeface="Times New Roman"/>
                        </a:rPr>
                        <a:t>12</a:t>
                      </a:r>
                      <a:endParaRPr lang="ru-RU" sz="12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59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3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Младший медицинский</a:t>
                      </a:r>
                      <a:r>
                        <a:rPr lang="ru-RU" sz="1200" baseline="0" dirty="0" smtClean="0">
                          <a:effectLst/>
                          <a:latin typeface="+mn-lt"/>
                        </a:rPr>
                        <a:t> персонал</a:t>
                      </a:r>
                      <a:endParaRPr lang="ru-RU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116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  <a:ea typeface="Times New Roman"/>
                        </a:rPr>
                        <a:t>8</a:t>
                      </a:r>
                      <a:endParaRPr lang="ru-RU" sz="12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59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ИТОГО</a:t>
                      </a: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440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54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27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28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15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21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30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783" marR="437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9592" y="5165903"/>
            <a:ext cx="7488832" cy="1384995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46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dirty="0" smtClean="0"/>
              <a:t>      В 2013 году обеспеченность на 10 тыс. населения врачами составила 16,3, средним медперсоналом - 39,2, что выше 2012 года на 1,9% и 8,9% соответственно ( город 2012 г.: врачи – 27,7, медсестра- 65,5). </a:t>
            </a:r>
          </a:p>
          <a:p>
            <a:pPr algn="just"/>
            <a:r>
              <a:rPr lang="ru-RU" sz="1400" dirty="0" smtClean="0"/>
              <a:t>      Коэффициент совместительства составил: </a:t>
            </a:r>
          </a:p>
          <a:p>
            <a:pPr algn="just"/>
            <a:r>
              <a:rPr lang="ru-RU" sz="1400" dirty="0" smtClean="0"/>
              <a:t>врачами – 2,3, </a:t>
            </a:r>
          </a:p>
          <a:p>
            <a:pPr algn="just"/>
            <a:r>
              <a:rPr lang="ru-RU" sz="1400" dirty="0" smtClean="0"/>
              <a:t>средним медперсоналом – 2,1.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27591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4624"/>
            <a:ext cx="8280920" cy="43204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Средняя </a:t>
            </a:r>
            <a:r>
              <a:rPr lang="ru-RU" sz="2400" b="1" dirty="0" smtClean="0">
                <a:solidFill>
                  <a:schemeClr val="tx1"/>
                </a:solidFill>
              </a:rPr>
              <a:t>заработная </a:t>
            </a:r>
            <a:r>
              <a:rPr lang="ru-RU" sz="2400" b="1" dirty="0">
                <a:solidFill>
                  <a:schemeClr val="tx1"/>
                </a:solidFill>
              </a:rPr>
              <a:t>плата работников за </a:t>
            </a:r>
            <a:r>
              <a:rPr lang="ru-RU" sz="2400" b="1" dirty="0" smtClean="0">
                <a:solidFill>
                  <a:schemeClr val="tx1"/>
                </a:solidFill>
              </a:rPr>
              <a:t>2013 год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159363"/>
              </p:ext>
            </p:extLst>
          </p:nvPr>
        </p:nvGraphicFramePr>
        <p:xfrm>
          <a:off x="251520" y="692696"/>
          <a:ext cx="8640959" cy="59046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6265"/>
                <a:gridCol w="866586"/>
                <a:gridCol w="918882"/>
                <a:gridCol w="784410"/>
                <a:gridCol w="620057"/>
                <a:gridCol w="993585"/>
                <a:gridCol w="971174"/>
              </a:tblGrid>
              <a:tr h="1612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+mn-lt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 smtClean="0">
                          <a:effectLst/>
                          <a:latin typeface="Arial Cyr"/>
                        </a:rPr>
                        <a:t>Фактическая зарплата всего, тыс. руб.</a:t>
                      </a:r>
                      <a:endParaRPr lang="ru-RU" sz="1050" b="1" i="0" u="none" strike="noStrike" dirty="0">
                        <a:effectLst/>
                        <a:latin typeface="Arial Cyr"/>
                      </a:endParaRPr>
                    </a:p>
                  </a:txBody>
                  <a:tcPr marL="2952" marR="2952" marT="2952" marB="0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+mn-lt"/>
                        </a:rPr>
                        <a:t>В том числе,</a:t>
                      </a:r>
                      <a:r>
                        <a:rPr lang="ru-RU" sz="1000" u="none" strike="noStrike" baseline="0" dirty="0" smtClean="0">
                          <a:effectLst/>
                          <a:latin typeface="+mn-lt"/>
                        </a:rPr>
                        <a:t> тыс. руб.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+mn-lt"/>
                        </a:rPr>
                        <a:t>средняя </a:t>
                      </a:r>
                      <a:r>
                        <a:rPr lang="ru-RU" sz="1000" b="1" u="none" strike="noStrike" dirty="0" err="1">
                          <a:effectLst/>
                          <a:latin typeface="+mn-lt"/>
                        </a:rPr>
                        <a:t>зарплата,руб</a:t>
                      </a:r>
                      <a:r>
                        <a:rPr lang="ru-RU" sz="1000" b="1" u="none" strike="noStrike" dirty="0">
                          <a:effectLst/>
                          <a:latin typeface="+mn-lt"/>
                        </a:rPr>
                        <a:t>.</a:t>
                      </a:r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90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050" b="1" i="0" u="none" strike="noStrike" dirty="0">
                        <a:effectLst/>
                        <a:latin typeface="Arial Cyr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u="none" strike="noStrike" dirty="0">
                          <a:effectLst/>
                          <a:latin typeface="+mn-lt"/>
                        </a:rPr>
                        <a:t>бюджет,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ru-RU" sz="1000" b="0" u="none" strike="noStrike" dirty="0" err="1">
                          <a:effectLst/>
                          <a:latin typeface="+mn-lt"/>
                        </a:rPr>
                        <a:t>вкл.регион</a:t>
                      </a:r>
                      <a:r>
                        <a:rPr lang="ru-RU" sz="1000" b="0" u="none" strike="noStrike" dirty="0">
                          <a:effectLst/>
                          <a:latin typeface="+mn-lt"/>
                        </a:rPr>
                        <a:t>.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ru-RU" sz="1000" b="0" u="none" strike="noStrike" dirty="0">
                          <a:effectLst/>
                          <a:latin typeface="+mn-lt"/>
                        </a:rPr>
                        <a:t>надбавку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ru-RU" sz="10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ОМС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+mn-lt"/>
                        </a:rPr>
                        <a:t>Платные, включая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+mn-lt"/>
                        </a:rPr>
                        <a:t>ДМС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u="none" strike="noStrike" dirty="0">
                          <a:effectLst/>
                          <a:latin typeface="+mn-lt"/>
                        </a:rPr>
                        <a:t>на занятую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ru-RU" sz="1000" b="0" u="none" strike="noStrike" dirty="0">
                          <a:effectLst/>
                          <a:latin typeface="+mn-lt"/>
                        </a:rPr>
                        <a:t>ставку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ru-RU" sz="10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на </a:t>
                      </a:r>
                      <a:r>
                        <a:rPr lang="ru-RU" sz="1000" u="none" strike="noStrike" dirty="0" err="1">
                          <a:effectLst/>
                          <a:latin typeface="+mn-lt"/>
                        </a:rPr>
                        <a:t>физич</a:t>
                      </a:r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.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лицо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ctr"/>
                </a:tc>
              </a:tr>
              <a:tr h="1612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+mn-lt"/>
                        </a:rPr>
                        <a:t>Стационарная медицинская помощь</a:t>
                      </a:r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</a:tr>
              <a:tr h="1612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Штатная численность ,   всего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56553,4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236,1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55976,8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340,5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8990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18126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</a:tr>
              <a:tr h="1612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    в том числе врачебные должности 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13165,3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38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12983,4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143,9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15238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29652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</a:tr>
              <a:tr h="1612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    главные  врачи и их  заместители 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2763,1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5,4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3123,2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34,5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38376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38376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</a:tr>
              <a:tr h="1612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   средний медицинский </a:t>
                      </a:r>
                      <a:r>
                        <a:rPr lang="ru-RU" sz="1000" u="none" strike="noStrike" dirty="0" smtClean="0">
                          <a:effectLst/>
                          <a:latin typeface="+mn-lt"/>
                        </a:rPr>
                        <a:t>персонал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21007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86,4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20886,1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34,5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8508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17863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</a:tr>
              <a:tr h="1612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   младший медицинский персонал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7867,1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45,9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7820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1,2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4650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13379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</a:tr>
              <a:tr h="1612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  прочий </a:t>
                      </a:r>
                      <a:r>
                        <a:rPr lang="ru-RU" sz="1000" u="none" strike="noStrike" dirty="0" smtClean="0">
                          <a:effectLst/>
                          <a:latin typeface="+mn-lt"/>
                        </a:rPr>
                        <a:t>персонал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11350,9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60,4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11164,1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126,4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9507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13513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</a:tr>
              <a:tr h="1612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+mn-lt"/>
                        </a:rPr>
                        <a:t>Амбулаторная поликлиническая помощь</a:t>
                      </a:r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</a:tr>
              <a:tr h="1612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Штатные единицы - всего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43880,6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663,7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38243,6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4973,3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9159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18562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</a:tr>
              <a:tr h="1612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    в том числе врачебные должности 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14996,6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40,2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14364,9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591,5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14201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29755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</a:tr>
              <a:tr h="1612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из них участковые терапевты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6143,7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13,5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6130,2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15283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34132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</a:tr>
              <a:tr h="1612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иные врачи-специалисты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6350,2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24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5734,7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591,5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9710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19599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</a:tr>
              <a:tr h="1612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    главные врачи и заместители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1621,7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2,7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1546,5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72,5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45047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45047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</a:tr>
              <a:tr h="1612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   средний медицинский персонал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21593,8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563,8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17255,5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3774,5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7875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17303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</a:tr>
              <a:tr h="1612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из них медицинские сестры участковые и ВОП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3720,8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13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3707,8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7169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20671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</a:tr>
              <a:tr h="1612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   младший медицинский персонал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4053,9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50,7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3506,5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496,7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5217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9384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</a:tr>
              <a:tr h="1612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    прочий персонал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1614,6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6,3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1570,2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38,1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8970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11213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</a:tr>
              <a:tr h="3193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+mn-lt"/>
                        </a:rPr>
                        <a:t>Медицинская помощь в дневных стационарах всех типов</a:t>
                      </a:r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</a:tr>
              <a:tr h="1612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Штатные единицы - всего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3774,2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26,1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3748,1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6078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8500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</a:tr>
              <a:tr h="1612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    в том числе врачебные должности 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1623,4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9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1614,4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8871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11274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</a:tr>
              <a:tr h="1612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   средний медицинский персонал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1265,4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9,9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1255,5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5273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8112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</a:tr>
              <a:tr h="1612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   младший медицинский персонал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334,4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4,5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329,9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3278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5573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</a:tr>
              <a:tr h="1612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    прочий персонал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551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2,7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548,3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5740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6560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</a:tr>
              <a:tr h="1612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 smtClean="0">
                          <a:effectLst/>
                          <a:latin typeface="+mn-lt"/>
                        </a:rPr>
                        <a:t>Итого по учреждению</a:t>
                      </a:r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</a:tr>
              <a:tr h="1612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Штатные единицы - всего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104208,2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925,9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97968,5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5313,8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8904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17579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</a:tr>
              <a:tr h="1612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    в том числе врачебные должности  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29785,3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87,2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28962,7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735,4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14163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27276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</a:tr>
              <a:tr h="1612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 главные  врачи и заместители гл.врачей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4384,8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8,1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4669,7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107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40600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40600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</a:tr>
              <a:tr h="1612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   средний медицинский персонал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43866,2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660,1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39397,1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3809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8047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17002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</a:tr>
              <a:tr h="1612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   младший медицинский персонал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12255,4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101,1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11656,4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497,9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4767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11348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</a:tr>
              <a:tr h="1612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  прочий персонал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13516,5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69,4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13282,6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164,5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+mn-lt"/>
                        </a:rPr>
                        <a:t>9195</a:t>
                      </a:r>
                      <a:endParaRPr lang="ru-RU" sz="1000" b="0" i="0" u="none" strike="noStrike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12656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952" marR="2952" marT="295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2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4624"/>
            <a:ext cx="8640960" cy="79208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Дорожная карта целевых показателей заработной платы </a:t>
            </a:r>
            <a:r>
              <a:rPr lang="ru-RU" sz="1800" b="1" dirty="0" smtClean="0">
                <a:solidFill>
                  <a:schemeClr val="tx1"/>
                </a:solidFill>
              </a:rPr>
              <a:t>медицинских </a:t>
            </a:r>
            <a:r>
              <a:rPr lang="ru-RU" sz="1800" b="1" dirty="0">
                <a:solidFill>
                  <a:schemeClr val="tx1"/>
                </a:solidFill>
              </a:rPr>
              <a:t>работников </a:t>
            </a: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930095"/>
              </p:ext>
            </p:extLst>
          </p:nvPr>
        </p:nvGraphicFramePr>
        <p:xfrm>
          <a:off x="251520" y="1052736"/>
          <a:ext cx="8712969" cy="422820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850730"/>
                <a:gridCol w="902835"/>
                <a:gridCol w="955396"/>
                <a:gridCol w="844088"/>
                <a:gridCol w="766790"/>
                <a:gridCol w="806985"/>
                <a:gridCol w="853364"/>
                <a:gridCol w="732781"/>
              </a:tblGrid>
              <a:tr h="224426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Bookman Old Style"/>
                      </a:endParaRPr>
                    </a:p>
                  </a:txBody>
                  <a:tcPr marL="6988" marR="6988" marT="698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2013</a:t>
                      </a:r>
                      <a:endParaRPr lang="ru-RU" sz="1100" b="0" i="0" u="none" strike="noStrike" dirty="0">
                        <a:effectLst/>
                        <a:latin typeface="Bookman Old Style"/>
                      </a:endParaRPr>
                    </a:p>
                  </a:txBody>
                  <a:tcPr marL="6988" marR="6988" marT="69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2013</a:t>
                      </a:r>
                      <a:endParaRPr lang="ru-RU" sz="1100" b="0" i="0" u="none" strike="noStrike" dirty="0">
                        <a:effectLst/>
                        <a:latin typeface="Bookman Old Style"/>
                      </a:endParaRPr>
                    </a:p>
                  </a:txBody>
                  <a:tcPr marL="6988" marR="6988" marT="69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2014</a:t>
                      </a:r>
                      <a:endParaRPr lang="ru-RU" sz="1100" b="0" i="0" u="none" strike="noStrike" dirty="0">
                        <a:effectLst/>
                        <a:latin typeface="Bookman Old Style"/>
                      </a:endParaRPr>
                    </a:p>
                  </a:txBody>
                  <a:tcPr marL="6988" marR="6988" marT="69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2015</a:t>
                      </a:r>
                      <a:endParaRPr lang="ru-RU" sz="1100" b="0" i="0" u="none" strike="noStrike" dirty="0">
                        <a:effectLst/>
                        <a:latin typeface="Bookman Old Style"/>
                      </a:endParaRPr>
                    </a:p>
                  </a:txBody>
                  <a:tcPr marL="6988" marR="6988" marT="69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2016</a:t>
                      </a:r>
                      <a:endParaRPr lang="ru-RU" sz="1100" b="0" i="0" u="none" strike="noStrike" dirty="0">
                        <a:effectLst/>
                        <a:latin typeface="Bookman Old Style"/>
                      </a:endParaRPr>
                    </a:p>
                  </a:txBody>
                  <a:tcPr marL="6988" marR="6988" marT="69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2017</a:t>
                      </a:r>
                      <a:endParaRPr lang="ru-RU" sz="1100" b="0" i="0" u="none" strike="noStrike" dirty="0">
                        <a:effectLst/>
                        <a:latin typeface="Bookman Old Style"/>
                      </a:endParaRPr>
                    </a:p>
                  </a:txBody>
                  <a:tcPr marL="6988" marR="6988" marT="69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2018</a:t>
                      </a:r>
                      <a:endParaRPr lang="ru-RU" sz="1100" b="0" i="0" u="none" strike="noStrike" dirty="0">
                        <a:effectLst/>
                        <a:latin typeface="Bookman Old Style"/>
                      </a:endParaRPr>
                    </a:p>
                  </a:txBody>
                  <a:tcPr marL="6988" marR="6988" marT="69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9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фактические  значения</a:t>
                      </a:r>
                      <a:endParaRPr lang="ru-RU" sz="1100" b="0" i="0" u="none" strike="noStrike" dirty="0">
                        <a:effectLst/>
                        <a:latin typeface="Bookman Old Style"/>
                      </a:endParaRPr>
                    </a:p>
                  </a:txBody>
                  <a:tcPr marL="6988" marR="6988" marT="69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прогноз</a:t>
                      </a:r>
                      <a:endParaRPr lang="ru-RU" sz="1100" b="0" i="0" u="none" strike="noStrike" dirty="0">
                        <a:effectLst/>
                        <a:latin typeface="Bookman Old Style"/>
                      </a:endParaRPr>
                    </a:p>
                  </a:txBody>
                  <a:tcPr marL="6988" marR="6988" marT="69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1922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Врачи и работники организаций, имеющие высшее медицинское (фармацевтическое) или иное высшее образование </a:t>
                      </a:r>
                      <a:endParaRPr lang="ru-RU" sz="1100" b="1" i="0" u="none" strike="noStrike" dirty="0">
                        <a:effectLst/>
                        <a:latin typeface="Bookman Old Style"/>
                      </a:endParaRPr>
                    </a:p>
                  </a:txBody>
                  <a:tcPr marL="6988" marR="6988" marT="698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19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Средняя заработная плата с учетом всех источников финансирования, руб.</a:t>
                      </a:r>
                      <a:endParaRPr lang="ru-RU" sz="1100" b="0" i="0" u="none" strike="noStrike" dirty="0">
                        <a:effectLst/>
                        <a:latin typeface="Bookman Old Style"/>
                      </a:endParaRPr>
                    </a:p>
                  </a:txBody>
                  <a:tcPr marL="6988" marR="6988" marT="69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+mn-lt"/>
                        </a:rPr>
                        <a:t>31042,74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6988" marR="6988" marT="69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+mn-lt"/>
                        </a:rPr>
                        <a:t>31000,13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6988" marR="6988" marT="69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+mn-lt"/>
                        </a:rPr>
                        <a:t>36530,62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6988" marR="6988" marT="69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+mn-lt"/>
                        </a:rPr>
                        <a:t>44669,79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6988" marR="6988" marT="69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58672,68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6988" marR="6988" marT="69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71676,18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6988" marR="6988" marT="69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78166,29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6988" marR="6988" marT="6988" marB="0" anchor="ctr"/>
                </a:tc>
              </a:tr>
              <a:tr h="3680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Соотношение к средней заработной плате по Тульской , %</a:t>
                      </a:r>
                      <a:endParaRPr lang="ru-RU" sz="1100" b="0" i="0" u="none" strike="noStrike" dirty="0">
                        <a:effectLst/>
                        <a:latin typeface="Bookman Old Style"/>
                      </a:endParaRPr>
                    </a:p>
                  </a:txBody>
                  <a:tcPr marL="6988" marR="6988" marT="69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X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6988" marR="6988" marT="69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134.7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6988" marR="6988" marT="69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141.6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6988" marR="6988" marT="69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155.3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6988" marR="6988" marT="69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+mn-lt"/>
                        </a:rPr>
                        <a:t>183.7</a:t>
                      </a:r>
                      <a:endParaRPr lang="ru-RU" sz="1100" b="0" i="0" u="none" strike="noStrike">
                        <a:effectLst/>
                        <a:latin typeface="+mn-lt"/>
                      </a:endParaRPr>
                    </a:p>
                  </a:txBody>
                  <a:tcPr marL="6988" marR="6988" marT="69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+mn-lt"/>
                        </a:rPr>
                        <a:t>202.1</a:t>
                      </a:r>
                      <a:endParaRPr lang="ru-RU" sz="1100" b="0" i="0" u="none" strike="noStrike">
                        <a:effectLst/>
                        <a:latin typeface="+mn-lt"/>
                      </a:endParaRPr>
                    </a:p>
                  </a:txBody>
                  <a:tcPr marL="6988" marR="6988" marT="69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+mn-lt"/>
                        </a:rPr>
                        <a:t>200.5</a:t>
                      </a:r>
                      <a:endParaRPr lang="ru-RU" sz="1100" b="0" i="0" u="none" strike="noStrike">
                        <a:effectLst/>
                        <a:latin typeface="+mn-lt"/>
                      </a:endParaRPr>
                    </a:p>
                  </a:txBody>
                  <a:tcPr marL="6988" marR="6988" marT="6988" marB="0" anchor="ctr"/>
                </a:tc>
              </a:tr>
              <a:tr h="430900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Средний медицинский (фармацевтический) персонал  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6988" marR="6988" marT="698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9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Средняя заработная плата с учетом всех источников финансирования, руб.</a:t>
                      </a:r>
                      <a:endParaRPr lang="ru-RU" sz="1100" b="0" i="0" u="none" strike="noStrike">
                        <a:effectLst/>
                        <a:latin typeface="Bookman Old Style"/>
                      </a:endParaRPr>
                    </a:p>
                  </a:txBody>
                  <a:tcPr marL="6988" marR="6988" marT="69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+mn-lt"/>
                        </a:rPr>
                        <a:t>17400,04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6988" marR="6988" marT="69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+mn-lt"/>
                        </a:rPr>
                        <a:t>17398,74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6988" marR="6988" marT="69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19813,22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6988" marR="6988" marT="69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24218,91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6988" marR="6988" marT="69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31939,40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6988" marR="6988" marT="69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40608,23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6988" marR="6988" marT="69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44365,70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6988" marR="6988" marT="6988" marB="0" anchor="ctr"/>
                </a:tc>
              </a:tr>
              <a:tr h="3680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Соотношение к средней заработной плате по Тульской , %</a:t>
                      </a:r>
                      <a:endParaRPr lang="ru-RU" sz="1100" b="0" i="0" u="none" strike="noStrike" dirty="0">
                        <a:effectLst/>
                        <a:latin typeface="Bookman Old Style"/>
                      </a:endParaRPr>
                    </a:p>
                  </a:txBody>
                  <a:tcPr marL="6988" marR="6988" marT="69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X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6988" marR="6988" marT="69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+mn-lt"/>
                        </a:rPr>
                        <a:t>75,6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6988" marR="6988" marT="69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+mn-lt"/>
                        </a:rPr>
                        <a:t>76.8</a:t>
                      </a:r>
                      <a:endParaRPr lang="ru-RU" sz="1100" b="0" i="0" u="none" strike="noStrike">
                        <a:effectLst/>
                        <a:latin typeface="+mn-lt"/>
                      </a:endParaRPr>
                    </a:p>
                  </a:txBody>
                  <a:tcPr marL="6988" marR="6988" marT="69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84.2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6988" marR="6988" marT="69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100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6988" marR="6988" marT="69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+mn-lt"/>
                        </a:rPr>
                        <a:t>114.5</a:t>
                      </a:r>
                      <a:endParaRPr lang="ru-RU" sz="1100" b="0" i="0" u="none" strike="noStrike">
                        <a:effectLst/>
                        <a:latin typeface="+mn-lt"/>
                      </a:endParaRPr>
                    </a:p>
                  </a:txBody>
                  <a:tcPr marL="6988" marR="6988" marT="69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+mn-lt"/>
                        </a:rPr>
                        <a:t>113.8</a:t>
                      </a:r>
                      <a:endParaRPr lang="ru-RU" sz="1100" b="0" i="0" u="none" strike="noStrike">
                        <a:effectLst/>
                        <a:latin typeface="+mn-lt"/>
                      </a:endParaRPr>
                    </a:p>
                  </a:txBody>
                  <a:tcPr marL="6988" marR="6988" marT="6988" marB="0" anchor="ctr"/>
                </a:tc>
              </a:tr>
              <a:tr h="394991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Младший медицинский  персонал  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6988" marR="6988" marT="698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19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Средняя заработная плата с учетом всех источников финансирования, руб.</a:t>
                      </a:r>
                      <a:endParaRPr lang="ru-RU" sz="1100" b="0" i="0" u="none" strike="noStrike">
                        <a:effectLst/>
                        <a:latin typeface="Bookman Old Style"/>
                      </a:endParaRPr>
                    </a:p>
                  </a:txBody>
                  <a:tcPr marL="6988" marR="6988" marT="69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+mn-lt"/>
                        </a:rPr>
                        <a:t>11522,16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6988" marR="6988" marT="69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11530,11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6988" marR="6988" marT="69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13260,41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6988" marR="6988" marT="69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17517,00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6988" marR="6988" marT="69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24657,22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6988" marR="6988" marT="69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35465,70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6988" marR="6988" marT="69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41051,92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6988" marR="6988" marT="6988" marB="0" anchor="ctr"/>
                </a:tc>
              </a:tr>
              <a:tr h="4129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Соотношение к средней заработной плате по Тульской , %</a:t>
                      </a:r>
                      <a:endParaRPr lang="ru-RU" sz="1100" b="0" i="0" u="none" strike="noStrike" dirty="0">
                        <a:effectLst/>
                        <a:latin typeface="Bookman Old Style"/>
                      </a:endParaRPr>
                    </a:p>
                  </a:txBody>
                  <a:tcPr marL="6988" marR="6988" marT="69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effectLst/>
                        <a:latin typeface="Bookman Old Style"/>
                      </a:endParaRPr>
                    </a:p>
                  </a:txBody>
                  <a:tcPr marL="6988" marR="6988" marT="69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50,1</a:t>
                      </a:r>
                      <a:endParaRPr lang="ru-RU" sz="1100" b="0" i="0" u="none" strike="noStrike" dirty="0">
                        <a:effectLst/>
                        <a:latin typeface="Bookman Old Style"/>
                      </a:endParaRPr>
                    </a:p>
                  </a:txBody>
                  <a:tcPr marL="6988" marR="6988" marT="69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51.4</a:t>
                      </a:r>
                      <a:endParaRPr lang="ru-RU" sz="1100" b="0" i="0" u="none" strike="noStrike">
                        <a:effectLst/>
                        <a:latin typeface="Bookman Old Style"/>
                      </a:endParaRPr>
                    </a:p>
                  </a:txBody>
                  <a:tcPr marL="6988" marR="6988" marT="69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60.9</a:t>
                      </a:r>
                      <a:endParaRPr lang="ru-RU" sz="1100" b="0" i="0" u="none" strike="noStrike">
                        <a:effectLst/>
                        <a:latin typeface="Bookman Old Style"/>
                      </a:endParaRPr>
                    </a:p>
                  </a:txBody>
                  <a:tcPr marL="6988" marR="6988" marT="69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77.2</a:t>
                      </a:r>
                      <a:endParaRPr lang="ru-RU" sz="1100" b="0" i="0" u="none" strike="noStrike">
                        <a:effectLst/>
                        <a:latin typeface="Bookman Old Style"/>
                      </a:endParaRPr>
                    </a:p>
                  </a:txBody>
                  <a:tcPr marL="6988" marR="6988" marT="69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100</a:t>
                      </a:r>
                      <a:endParaRPr lang="ru-RU" sz="1100" b="0" i="0" u="none" strike="noStrike" dirty="0">
                        <a:effectLst/>
                        <a:latin typeface="Bookman Old Style"/>
                      </a:endParaRPr>
                    </a:p>
                  </a:txBody>
                  <a:tcPr marL="6988" marR="6988" marT="69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105.3</a:t>
                      </a:r>
                      <a:endParaRPr lang="ru-RU" sz="1100" b="0" i="0" u="none" strike="noStrike" dirty="0">
                        <a:effectLst/>
                        <a:latin typeface="Bookman Old Style"/>
                      </a:endParaRPr>
                    </a:p>
                  </a:txBody>
                  <a:tcPr marL="6988" marR="6988" marT="698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3692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44624"/>
            <a:ext cx="6696744" cy="79208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Сравнение средней заработной платы </a:t>
            </a:r>
            <a:r>
              <a:rPr lang="ru-RU" sz="2400" b="1" dirty="0">
                <a:solidFill>
                  <a:schemeClr val="tx1"/>
                </a:solidFill>
              </a:rPr>
              <a:t>работников </a:t>
            </a:r>
            <a:r>
              <a:rPr lang="ru-RU" sz="2400" b="1" dirty="0" smtClean="0">
                <a:solidFill>
                  <a:schemeClr val="tx1"/>
                </a:solidFill>
              </a:rPr>
              <a:t>за 2013 году к 2012 году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154456582"/>
              </p:ext>
            </p:extLst>
          </p:nvPr>
        </p:nvGraphicFramePr>
        <p:xfrm>
          <a:off x="611560" y="1052736"/>
          <a:ext cx="7776864" cy="48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71600" y="6370909"/>
            <a:ext cx="6696744" cy="30777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Итого средняя заработная плата по учреждению 17 900 рублей.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5676751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04856" cy="43204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Структура ГУЗ «Городская больница № 11 г. Тулы»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685707"/>
            <a:ext cx="7344816" cy="3416320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31000"/>
                </a:schemeClr>
              </a:gs>
              <a:gs pos="92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 w="0"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360000"/>
            <a:r>
              <a:rPr lang="ru-RU" sz="1400" dirty="0" smtClean="0"/>
              <a:t>	</a:t>
            </a:r>
            <a:r>
              <a:rPr lang="ru-RU" b="1" dirty="0" smtClean="0"/>
              <a:t>В состав ГУЗ «Городская больница № 11 г. Тулы» входят:</a:t>
            </a:r>
          </a:p>
          <a:p>
            <a:pPr defTabSz="360000"/>
            <a:endParaRPr lang="ru-RU" b="1" dirty="0" smtClean="0"/>
          </a:p>
          <a:p>
            <a:pPr defTabSz="360000"/>
            <a:r>
              <a:rPr lang="ru-RU" b="1" dirty="0" smtClean="0"/>
              <a:t> - Стационар на 235 круглосуточных коек;</a:t>
            </a:r>
          </a:p>
          <a:p>
            <a:pPr defTabSz="360000"/>
            <a:endParaRPr lang="ru-RU" b="1" dirty="0" smtClean="0"/>
          </a:p>
          <a:p>
            <a:pPr defTabSz="360000"/>
            <a:r>
              <a:rPr lang="ru-RU" b="1" dirty="0" smtClean="0"/>
              <a:t> - Поликлиника мощностью 880 посещений в смену, в том числе женская консультация на 130 посещений в смену</a:t>
            </a:r>
          </a:p>
          <a:p>
            <a:pPr defTabSz="360000"/>
            <a:endParaRPr lang="ru-RU" b="1" dirty="0" smtClean="0"/>
          </a:p>
          <a:p>
            <a:pPr defTabSz="360000"/>
            <a:r>
              <a:rPr lang="ru-RU" b="1" dirty="0"/>
              <a:t> </a:t>
            </a:r>
            <a:r>
              <a:rPr lang="ru-RU" b="1" dirty="0" smtClean="0"/>
              <a:t>- Фельдшерские здравпункты в количестве 8, из них 4 круглосуточных</a:t>
            </a:r>
          </a:p>
          <a:p>
            <a:pPr defTabSz="360000"/>
            <a:endParaRPr lang="ru-RU" b="1" dirty="0" smtClean="0"/>
          </a:p>
          <a:p>
            <a:pPr defTabSz="360000"/>
            <a:r>
              <a:rPr lang="ru-RU" b="1" dirty="0" smtClean="0"/>
              <a:t> - Травматологический пункт, оказывающий помощь круглосуточно</a:t>
            </a:r>
          </a:p>
        </p:txBody>
      </p:sp>
    </p:spTree>
    <p:extLst>
      <p:ext uri="{BB962C8B-B14F-4D97-AF65-F5344CB8AC3E}">
        <p14:creationId xmlns:p14="http://schemas.microsoft.com/office/powerpoint/2010/main" val="120747111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980728"/>
            <a:ext cx="7151958" cy="3693319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360000"/>
            <a:r>
              <a:rPr lang="ru-RU" b="1" u="sng" dirty="0"/>
              <a:t>Консолидированный бюджет (кассовые расходы)</a:t>
            </a:r>
            <a:r>
              <a:rPr lang="ru-RU" u="sng" dirty="0"/>
              <a:t> </a:t>
            </a:r>
            <a:endParaRPr lang="en-US" u="sng" dirty="0" smtClean="0"/>
          </a:p>
          <a:p>
            <a:pPr defTabSz="360000"/>
            <a:r>
              <a:rPr lang="ru-RU" dirty="0" smtClean="0"/>
              <a:t>	из </a:t>
            </a:r>
            <a:r>
              <a:rPr lang="ru-RU" dirty="0"/>
              <a:t>всех источников финансирования в </a:t>
            </a:r>
            <a:r>
              <a:rPr lang="ru-RU" b="1" dirty="0" smtClean="0"/>
              <a:t>2013 </a:t>
            </a:r>
            <a:r>
              <a:rPr lang="ru-RU" b="1" dirty="0"/>
              <a:t>г.</a:t>
            </a:r>
            <a:r>
              <a:rPr lang="ru-RU" dirty="0"/>
              <a:t> составил </a:t>
            </a:r>
            <a:r>
              <a:rPr lang="ru-RU" dirty="0" smtClean="0"/>
              <a:t>	  </a:t>
            </a:r>
            <a:r>
              <a:rPr lang="ru-RU" u="sng" dirty="0" smtClean="0"/>
              <a:t>193 413,4</a:t>
            </a:r>
            <a:r>
              <a:rPr lang="ru-RU" dirty="0" smtClean="0"/>
              <a:t> тыс. руб. </a:t>
            </a:r>
          </a:p>
          <a:p>
            <a:pPr defTabSz="360000"/>
            <a:r>
              <a:rPr lang="ru-RU" dirty="0" smtClean="0"/>
              <a:t>в том числе:</a:t>
            </a:r>
            <a:endParaRPr lang="ru-RU" dirty="0"/>
          </a:p>
          <a:p>
            <a:pPr marL="742950" lvl="1" indent="-285750" defTabSz="360000">
              <a:buFont typeface="Wingdings" pitchFamily="2" charset="2"/>
              <a:buChar char="§"/>
            </a:pPr>
            <a:r>
              <a:rPr lang="ru-RU" dirty="0" smtClean="0"/>
              <a:t>бюджет </a:t>
            </a:r>
            <a:r>
              <a:rPr lang="ru-RU" dirty="0"/>
              <a:t>Тульской области – </a:t>
            </a:r>
            <a:r>
              <a:rPr lang="ru-RU" dirty="0" smtClean="0"/>
              <a:t>8 570,2 тыс. руб</a:t>
            </a:r>
            <a:r>
              <a:rPr lang="ru-RU" dirty="0"/>
              <a:t>.</a:t>
            </a:r>
          </a:p>
          <a:p>
            <a:pPr marL="742950" lvl="1" indent="-285750" defTabSz="360000">
              <a:buFont typeface="Wingdings" pitchFamily="2" charset="2"/>
              <a:buChar char="§"/>
            </a:pPr>
            <a:r>
              <a:rPr lang="ru-RU" dirty="0" smtClean="0"/>
              <a:t>средства </a:t>
            </a:r>
            <a:r>
              <a:rPr lang="ru-RU" dirty="0"/>
              <a:t>ОМС – </a:t>
            </a:r>
            <a:r>
              <a:rPr lang="ru-RU" dirty="0" smtClean="0"/>
              <a:t>175 399,3 </a:t>
            </a:r>
            <a:r>
              <a:rPr lang="ru-RU" dirty="0"/>
              <a:t>тыс</a:t>
            </a:r>
            <a:r>
              <a:rPr lang="ru-RU" dirty="0" smtClean="0"/>
              <a:t>. руб. (в т. ч. на содержание – 22 546,4 тыс. руб.)</a:t>
            </a:r>
            <a:endParaRPr lang="ru-RU" dirty="0"/>
          </a:p>
          <a:p>
            <a:pPr marL="742950" lvl="1" indent="-285750" defTabSz="360000">
              <a:buFont typeface="Wingdings" pitchFamily="2" charset="2"/>
              <a:buChar char="§"/>
            </a:pPr>
            <a:r>
              <a:rPr lang="ru-RU" dirty="0" smtClean="0"/>
              <a:t>платные </a:t>
            </a:r>
            <a:r>
              <a:rPr lang="ru-RU" dirty="0"/>
              <a:t>услуги и ДМС – </a:t>
            </a:r>
            <a:r>
              <a:rPr lang="ru-RU" dirty="0" smtClean="0"/>
              <a:t>9 443,9 </a:t>
            </a:r>
            <a:r>
              <a:rPr lang="ru-RU" dirty="0"/>
              <a:t>тыс</a:t>
            </a:r>
            <a:r>
              <a:rPr lang="ru-RU" dirty="0" smtClean="0"/>
              <a:t>. руб. (в т. ч. содержание здравпунктов – 6 545,0 тыс. руб.; родовые сертификаты – 927,0 тыс. руб.)</a:t>
            </a:r>
            <a:endParaRPr lang="ru-RU" dirty="0"/>
          </a:p>
          <a:p>
            <a:pPr defTabSz="360000"/>
            <a:endParaRPr lang="ru-RU" b="1" dirty="0" smtClean="0"/>
          </a:p>
          <a:p>
            <a:pPr defTabSz="360000"/>
            <a:r>
              <a:rPr lang="ru-RU" b="1" u="sng" dirty="0" smtClean="0"/>
              <a:t>На </a:t>
            </a:r>
            <a:r>
              <a:rPr lang="ru-RU" b="1" u="sng" dirty="0"/>
              <a:t>заработную плату и начисления затрачено</a:t>
            </a:r>
            <a:r>
              <a:rPr lang="ru-RU" dirty="0"/>
              <a:t> </a:t>
            </a:r>
            <a:r>
              <a:rPr lang="ru-RU" dirty="0" smtClean="0"/>
              <a:t>70% </a:t>
            </a:r>
            <a:r>
              <a:rPr lang="ru-RU" dirty="0"/>
              <a:t>средств консолидированного </a:t>
            </a:r>
            <a:r>
              <a:rPr lang="ru-RU" dirty="0" smtClean="0"/>
              <a:t>бюджета (135 368,1 тыс. руб.)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76477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2859"/>
            <a:ext cx="7272808" cy="79208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Выполнение программы государственных гарантий оказания населению бесплатной медицинской помощи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053317"/>
            <a:ext cx="2160240" cy="523220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46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Амбулаторная помощь </a:t>
            </a:r>
          </a:p>
          <a:p>
            <a:pPr algn="ctr"/>
            <a:r>
              <a:rPr lang="ru-RU" sz="1400" dirty="0" smtClean="0"/>
              <a:t>(посещения) 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3592286" y="1053317"/>
            <a:ext cx="2563890" cy="523220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46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err="1" smtClean="0"/>
              <a:t>Стационарозамещающая</a:t>
            </a:r>
            <a:r>
              <a:rPr lang="ru-RU" sz="1400" dirty="0" smtClean="0"/>
              <a:t> помощь (</a:t>
            </a:r>
            <a:r>
              <a:rPr lang="ru-RU" sz="1400" dirty="0" err="1" smtClean="0"/>
              <a:t>пациенто</a:t>
            </a:r>
            <a:r>
              <a:rPr lang="ru-RU" sz="1400" dirty="0" smtClean="0"/>
              <a:t>-дни)  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6624816" y="1052736"/>
            <a:ext cx="2195656" cy="523220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46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Стационарная помощь (койко-дни)  </a:t>
            </a:r>
            <a:endParaRPr lang="ru-RU" sz="1400" dirty="0"/>
          </a:p>
        </p:txBody>
      </p: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0549594"/>
              </p:ext>
            </p:extLst>
          </p:nvPr>
        </p:nvGraphicFramePr>
        <p:xfrm>
          <a:off x="3677812" y="1772816"/>
          <a:ext cx="2470150" cy="3709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23528" y="5751498"/>
            <a:ext cx="3960440" cy="954107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46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</a:rPr>
              <a:t>Выполнение </a:t>
            </a:r>
            <a:r>
              <a:rPr lang="ru-RU" sz="1400" dirty="0" smtClean="0">
                <a:solidFill>
                  <a:srgbClr val="000000"/>
                </a:solidFill>
              </a:rPr>
              <a:t>плана в %:</a:t>
            </a:r>
            <a:endParaRPr lang="ru-RU" sz="1400" dirty="0">
              <a:solidFill>
                <a:srgbClr val="000000"/>
              </a:solidFill>
            </a:endParaRPr>
          </a:p>
          <a:p>
            <a:pPr>
              <a:buFontTx/>
              <a:buAutoNum type="arabicParenR"/>
            </a:pPr>
            <a:r>
              <a:rPr lang="ru-RU" sz="1400" dirty="0" smtClean="0">
                <a:solidFill>
                  <a:srgbClr val="000000"/>
                </a:solidFill>
              </a:rPr>
              <a:t> Стационарная помощь                       95,4%</a:t>
            </a:r>
            <a:endParaRPr lang="ru-RU" sz="1400" dirty="0">
              <a:solidFill>
                <a:srgbClr val="000000"/>
              </a:solidFill>
            </a:endParaRPr>
          </a:p>
          <a:p>
            <a:pPr>
              <a:buFontTx/>
              <a:buAutoNum type="arabicParenR"/>
            </a:pPr>
            <a:r>
              <a:rPr lang="ru-RU" sz="1400" dirty="0" smtClean="0">
                <a:solidFill>
                  <a:srgbClr val="000000"/>
                </a:solidFill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</a:rPr>
              <a:t>Стационарозамещающая</a:t>
            </a:r>
            <a:r>
              <a:rPr lang="ru-RU" sz="1400" dirty="0" smtClean="0">
                <a:solidFill>
                  <a:srgbClr val="000000"/>
                </a:solidFill>
              </a:rPr>
              <a:t> </a:t>
            </a:r>
            <a:r>
              <a:rPr lang="ru-RU" sz="1400" dirty="0">
                <a:solidFill>
                  <a:srgbClr val="000000"/>
                </a:solidFill>
              </a:rPr>
              <a:t>помощь </a:t>
            </a:r>
            <a:r>
              <a:rPr lang="ru-RU" sz="1400" dirty="0" smtClean="0">
                <a:solidFill>
                  <a:srgbClr val="000000"/>
                </a:solidFill>
              </a:rPr>
              <a:t>   88,2%</a:t>
            </a:r>
            <a:endParaRPr lang="ru-RU" sz="1400" dirty="0">
              <a:solidFill>
                <a:srgbClr val="000000"/>
              </a:solidFill>
            </a:endParaRPr>
          </a:p>
          <a:p>
            <a:pPr>
              <a:buFontTx/>
              <a:buAutoNum type="arabicParenR"/>
            </a:pPr>
            <a:r>
              <a:rPr lang="ru-RU" sz="1400" dirty="0" smtClean="0">
                <a:solidFill>
                  <a:srgbClr val="000000"/>
                </a:solidFill>
              </a:rPr>
              <a:t> Амбулаторная посещаемость            81,2%</a:t>
            </a:r>
            <a:endParaRPr lang="ru-RU" sz="1400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4596" y="5772437"/>
            <a:ext cx="3960440" cy="954107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46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00000"/>
                </a:solidFill>
              </a:rPr>
              <a:t>Из них оплачено:</a:t>
            </a:r>
            <a:endParaRPr lang="ru-RU" sz="1400" dirty="0">
              <a:solidFill>
                <a:srgbClr val="000000"/>
              </a:solidFill>
            </a:endParaRPr>
          </a:p>
          <a:p>
            <a:pPr>
              <a:buFontTx/>
              <a:buAutoNum type="arabicParenR"/>
            </a:pPr>
            <a:r>
              <a:rPr lang="ru-RU" sz="1400" dirty="0" smtClean="0">
                <a:solidFill>
                  <a:srgbClr val="000000"/>
                </a:solidFill>
              </a:rPr>
              <a:t> 98,5%</a:t>
            </a:r>
            <a:endParaRPr lang="ru-RU" sz="1400" dirty="0">
              <a:solidFill>
                <a:srgbClr val="000000"/>
              </a:solidFill>
            </a:endParaRPr>
          </a:p>
          <a:p>
            <a:pPr>
              <a:buFontTx/>
              <a:buAutoNum type="arabicParenR"/>
            </a:pPr>
            <a:r>
              <a:rPr lang="ru-RU" sz="1400" dirty="0" smtClean="0">
                <a:solidFill>
                  <a:srgbClr val="000000"/>
                </a:solidFill>
              </a:rPr>
              <a:t> 98,5%</a:t>
            </a:r>
            <a:endParaRPr lang="ru-RU" sz="1400" dirty="0">
              <a:solidFill>
                <a:srgbClr val="000000"/>
              </a:solidFill>
            </a:endParaRPr>
          </a:p>
          <a:p>
            <a:pPr>
              <a:buFontTx/>
              <a:buAutoNum type="arabicParenR"/>
            </a:pPr>
            <a:r>
              <a:rPr lang="ru-RU" sz="1400" dirty="0" smtClean="0">
                <a:solidFill>
                  <a:srgbClr val="000000"/>
                </a:solidFill>
              </a:rPr>
              <a:t> 87,6%</a:t>
            </a:r>
            <a:endParaRPr lang="ru-RU" sz="1400" dirty="0">
              <a:solidFill>
                <a:srgbClr val="000000"/>
              </a:solidFill>
            </a:endParaRPr>
          </a:p>
        </p:txBody>
      </p:sp>
      <p:graphicFrame>
        <p:nvGraphicFramePr>
          <p:cNvPr id="1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9606455"/>
              </p:ext>
            </p:extLst>
          </p:nvPr>
        </p:nvGraphicFramePr>
        <p:xfrm>
          <a:off x="6487569" y="1772816"/>
          <a:ext cx="2470150" cy="3709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1727065268"/>
              </p:ext>
            </p:extLst>
          </p:nvPr>
        </p:nvGraphicFramePr>
        <p:xfrm>
          <a:off x="456753" y="1772816"/>
          <a:ext cx="2963119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4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38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62879830"/>
              </p:ext>
            </p:extLst>
          </p:nvPr>
        </p:nvGraphicFramePr>
        <p:xfrm>
          <a:off x="755650" y="1628775"/>
          <a:ext cx="7920038" cy="1889760"/>
        </p:xfrm>
        <a:graphic>
          <a:graphicData uri="http://schemas.openxmlformats.org/drawingml/2006/table">
            <a:tbl>
              <a:tblPr/>
              <a:tblGrid>
                <a:gridCol w="1979613"/>
                <a:gridCol w="1981200"/>
                <a:gridCol w="1979612"/>
                <a:gridCol w="1979613"/>
              </a:tblGrid>
              <a:tr h="6477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Годы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ФВД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Общая по поликлинике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3800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3230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3412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Участковых терапевтов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3734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3515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4213" y="4508500"/>
            <a:ext cx="7993062" cy="1872828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ru-RU" sz="1600" dirty="0" smtClean="0"/>
              <a:t>Функция врачебной должности (ФВД) в  2013 г. выше 2012 г. на 5,6%, но ниже 2011 г. на 9%.</a:t>
            </a:r>
          </a:p>
          <a:p>
            <a:r>
              <a:rPr lang="ru-RU" sz="1600" dirty="0" smtClean="0"/>
              <a:t>ФВД на 1 физическое лицо, работающего на постоянной основе 7357.</a:t>
            </a:r>
          </a:p>
          <a:p>
            <a:r>
              <a:rPr lang="ru-RU" sz="1600" dirty="0" smtClean="0"/>
              <a:t>Выполнение амбулаторной посещаемости в 2013 г. (235428) выше 2012 г. (203500) на 15,7% и практически на уровне 2011 г. (235814) – меньше на 0,2%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872432" y="264012"/>
            <a:ext cx="6083944" cy="49229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Функция врачебной должности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904587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04856" cy="79208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Причины не выполнения программы государственных гарантий оказания населению бесплатной медицинской помощи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750" y="1341438"/>
            <a:ext cx="8280400" cy="5004447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46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358775">
              <a:lnSpc>
                <a:spcPct val="120000"/>
              </a:lnSpc>
            </a:pPr>
            <a:r>
              <a:rPr lang="ru-RU" sz="1400" dirty="0">
                <a:solidFill>
                  <a:srgbClr val="000000"/>
                </a:solidFill>
              </a:rPr>
              <a:t>	В 2013 г. низкая амбулаторная посещаемость  и ФВД объясняются снижением процента укомплектованности физическими лицами врачебных кадров с 57% до 45%. Процент укомплектованности узких специалистов составляет 45%,  участковых терапевтов 41%, а в течении 6 месяцев 2013 г. процент укомплектованности узкими специалистами составлял 40%, а участковыми терапевтами доходил до 36%.</a:t>
            </a:r>
          </a:p>
          <a:p>
            <a:pPr defTabSz="358775">
              <a:lnSpc>
                <a:spcPct val="120000"/>
              </a:lnSpc>
            </a:pPr>
            <a:r>
              <a:rPr lang="ru-RU" sz="1400" dirty="0">
                <a:solidFill>
                  <a:srgbClr val="000000"/>
                </a:solidFill>
              </a:rPr>
              <a:t>	</a:t>
            </a:r>
          </a:p>
          <a:p>
            <a:pPr defTabSz="358775">
              <a:lnSpc>
                <a:spcPct val="120000"/>
              </a:lnSpc>
            </a:pPr>
            <a:r>
              <a:rPr lang="ru-RU" sz="1400" dirty="0">
                <a:solidFill>
                  <a:srgbClr val="000000"/>
                </a:solidFill>
              </a:rPr>
              <a:t>	Причина низкой укомплектованности :</a:t>
            </a:r>
          </a:p>
          <a:p>
            <a:pPr marL="742950" lvl="1" indent="-285750" defTabSz="358775">
              <a:lnSpc>
                <a:spcPct val="120000"/>
              </a:lnSpc>
              <a:buFont typeface="Arial" charset="0"/>
              <a:buChar char="•"/>
            </a:pPr>
            <a:r>
              <a:rPr lang="ru-RU" sz="1400" dirty="0">
                <a:solidFill>
                  <a:srgbClr val="000000"/>
                </a:solidFill>
              </a:rPr>
              <a:t>Увольнение 12 врачей (в областные учреждения, коммерческие структуры,  с выходом на пенсию, переездом в г</a:t>
            </a:r>
            <a:r>
              <a:rPr lang="ru-RU" sz="1400" dirty="0" smtClean="0">
                <a:solidFill>
                  <a:srgbClr val="000000"/>
                </a:solidFill>
              </a:rPr>
              <a:t>. Москву</a:t>
            </a:r>
            <a:r>
              <a:rPr lang="ru-RU" sz="1400" dirty="0">
                <a:solidFill>
                  <a:srgbClr val="000000"/>
                </a:solidFill>
              </a:rPr>
              <a:t>, на </a:t>
            </a:r>
            <a:r>
              <a:rPr lang="ru-RU" sz="1400" dirty="0" smtClean="0">
                <a:solidFill>
                  <a:srgbClr val="000000"/>
                </a:solidFill>
              </a:rPr>
              <a:t>учебу </a:t>
            </a:r>
            <a:r>
              <a:rPr lang="ru-RU" sz="1400" dirty="0">
                <a:solidFill>
                  <a:srgbClr val="000000"/>
                </a:solidFill>
              </a:rPr>
              <a:t>в</a:t>
            </a:r>
            <a:r>
              <a:rPr lang="ru-RU" sz="1400" dirty="0" smtClean="0">
                <a:solidFill>
                  <a:srgbClr val="000000"/>
                </a:solidFill>
              </a:rPr>
              <a:t> интернатуру, </a:t>
            </a:r>
            <a:r>
              <a:rPr lang="ru-RU" sz="1400" dirty="0">
                <a:solidFill>
                  <a:srgbClr val="000000"/>
                </a:solidFill>
              </a:rPr>
              <a:t>в связи со </a:t>
            </a:r>
            <a:r>
              <a:rPr lang="ru-RU" sz="1400" dirty="0" smtClean="0">
                <a:solidFill>
                  <a:srgbClr val="000000"/>
                </a:solidFill>
              </a:rPr>
              <a:t>смертью).</a:t>
            </a:r>
            <a:endParaRPr lang="ru-RU" sz="1400" dirty="0">
              <a:solidFill>
                <a:srgbClr val="000000"/>
              </a:solidFill>
            </a:endParaRPr>
          </a:p>
          <a:p>
            <a:pPr marL="742950" lvl="1" indent="-285750" defTabSz="358775">
              <a:lnSpc>
                <a:spcPct val="120000"/>
              </a:lnSpc>
              <a:buFont typeface="Arial" charset="0"/>
              <a:buChar char="•"/>
            </a:pPr>
            <a:r>
              <a:rPr lang="ru-RU" sz="1400" dirty="0">
                <a:solidFill>
                  <a:srgbClr val="000000"/>
                </a:solidFill>
              </a:rPr>
              <a:t>Отвлечение  ЛОР врача на работу в военкомат.</a:t>
            </a:r>
          </a:p>
          <a:p>
            <a:pPr marL="742950" lvl="1" indent="-285750" defTabSz="358775">
              <a:lnSpc>
                <a:spcPct val="120000"/>
              </a:lnSpc>
              <a:buFont typeface="Arial" charset="0"/>
              <a:buChar char="•"/>
            </a:pPr>
            <a:r>
              <a:rPr lang="ru-RU" sz="1400" dirty="0">
                <a:solidFill>
                  <a:srgbClr val="000000"/>
                </a:solidFill>
              </a:rPr>
              <a:t>Отпуск по уходу за ребенком одного врача участкового терапевта.</a:t>
            </a:r>
          </a:p>
          <a:p>
            <a:pPr marL="742950" lvl="1" indent="-285750" defTabSz="358775">
              <a:lnSpc>
                <a:spcPct val="120000"/>
              </a:lnSpc>
              <a:buFont typeface="Arial" charset="0"/>
              <a:buChar char="•"/>
            </a:pPr>
            <a:r>
              <a:rPr lang="ru-RU" sz="1400" dirty="0">
                <a:solidFill>
                  <a:srgbClr val="000000"/>
                </a:solidFill>
              </a:rPr>
              <a:t>Учеба 3 врачей участковых терапевтов, 3 </a:t>
            </a:r>
            <a:r>
              <a:rPr lang="ru-RU" sz="1400" dirty="0" smtClean="0">
                <a:solidFill>
                  <a:srgbClr val="000000"/>
                </a:solidFill>
              </a:rPr>
              <a:t>акушер-гинекологов,  </a:t>
            </a:r>
            <a:r>
              <a:rPr lang="ru-RU" sz="1400" dirty="0">
                <a:solidFill>
                  <a:srgbClr val="000000"/>
                </a:solidFill>
              </a:rPr>
              <a:t>врача терапевта, </a:t>
            </a:r>
            <a:r>
              <a:rPr lang="ru-RU" sz="1400" dirty="0" smtClean="0">
                <a:solidFill>
                  <a:srgbClr val="000000"/>
                </a:solidFill>
              </a:rPr>
              <a:t>врача </a:t>
            </a:r>
            <a:r>
              <a:rPr lang="ru-RU" sz="1400" dirty="0">
                <a:solidFill>
                  <a:srgbClr val="000000"/>
                </a:solidFill>
              </a:rPr>
              <a:t>инфекциониста, физиотерапевта, невролога – всего 10 врачей.</a:t>
            </a:r>
          </a:p>
          <a:p>
            <a:pPr marL="742950" lvl="1" indent="-285750" defTabSz="358775">
              <a:lnSpc>
                <a:spcPct val="120000"/>
              </a:lnSpc>
              <a:buFont typeface="Arial" charset="0"/>
              <a:buChar char="•"/>
            </a:pPr>
            <a:r>
              <a:rPr lang="ru-RU" sz="1400" dirty="0">
                <a:solidFill>
                  <a:srgbClr val="000000"/>
                </a:solidFill>
              </a:rPr>
              <a:t>Длительная болезнь (по 2 месяца и больше) врачей – участкового терапевта, эндокринолога, невролога.</a:t>
            </a:r>
          </a:p>
          <a:p>
            <a:pPr marL="742950" lvl="1" indent="-285750" defTabSz="358775">
              <a:lnSpc>
                <a:spcPct val="120000"/>
              </a:lnSpc>
              <a:buFont typeface="Arial" charset="0"/>
              <a:buChar char="•"/>
            </a:pPr>
            <a:endParaRPr lang="ru-RU" sz="1400" dirty="0">
              <a:solidFill>
                <a:srgbClr val="000000"/>
              </a:solidFill>
            </a:endParaRPr>
          </a:p>
          <a:p>
            <a:pPr marL="742950" lvl="1" indent="-285750" defTabSz="358775">
              <a:lnSpc>
                <a:spcPct val="120000"/>
              </a:lnSpc>
              <a:buFont typeface="Arial" charset="0"/>
              <a:buNone/>
            </a:pPr>
            <a:r>
              <a:rPr lang="ru-RU" sz="1400" dirty="0" smtClean="0">
                <a:solidFill>
                  <a:srgbClr val="000000"/>
                </a:solidFill>
              </a:rPr>
              <a:t>Причиной низкого </a:t>
            </a:r>
            <a:r>
              <a:rPr lang="ru-RU" sz="1400" dirty="0">
                <a:solidFill>
                  <a:srgbClr val="000000"/>
                </a:solidFill>
              </a:rPr>
              <a:t>процента выполнения плана по дневному стационару </a:t>
            </a:r>
            <a:r>
              <a:rPr lang="ru-RU" sz="1400" dirty="0" smtClean="0">
                <a:solidFill>
                  <a:srgbClr val="000000"/>
                </a:solidFill>
              </a:rPr>
              <a:t>является:</a:t>
            </a:r>
            <a:endParaRPr lang="ru-RU" sz="1400" dirty="0">
              <a:solidFill>
                <a:srgbClr val="000000"/>
              </a:solidFill>
            </a:endParaRPr>
          </a:p>
          <a:p>
            <a:pPr marL="742950" lvl="1" indent="-285750" defTabSz="358775">
              <a:lnSpc>
                <a:spcPct val="120000"/>
              </a:lnSpc>
              <a:buFontTx/>
              <a:buChar char="-"/>
            </a:pPr>
            <a:r>
              <a:rPr lang="ru-RU" sz="1400" dirty="0">
                <a:solidFill>
                  <a:srgbClr val="000000"/>
                </a:solidFill>
              </a:rPr>
              <a:t>р</a:t>
            </a:r>
            <a:r>
              <a:rPr lang="ru-RU" sz="1400" dirty="0" smtClean="0">
                <a:solidFill>
                  <a:srgbClr val="000000"/>
                </a:solidFill>
              </a:rPr>
              <a:t>емонт </a:t>
            </a:r>
            <a:r>
              <a:rPr lang="ru-RU" sz="1400" dirty="0">
                <a:solidFill>
                  <a:srgbClr val="000000"/>
                </a:solidFill>
              </a:rPr>
              <a:t>травматологического отделения;</a:t>
            </a:r>
          </a:p>
          <a:p>
            <a:pPr marL="742950" lvl="1" indent="-285750" defTabSz="358775">
              <a:lnSpc>
                <a:spcPct val="120000"/>
              </a:lnSpc>
              <a:buFontTx/>
              <a:buChar char="-"/>
            </a:pPr>
            <a:r>
              <a:rPr lang="ru-RU" sz="1400" dirty="0">
                <a:solidFill>
                  <a:srgbClr val="000000"/>
                </a:solidFill>
              </a:rPr>
              <a:t>н</a:t>
            </a:r>
            <a:r>
              <a:rPr lang="ru-RU" sz="1400" dirty="0" smtClean="0">
                <a:solidFill>
                  <a:srgbClr val="000000"/>
                </a:solidFill>
              </a:rPr>
              <a:t>е </a:t>
            </a:r>
            <a:r>
              <a:rPr lang="ru-RU" sz="1400" dirty="0">
                <a:solidFill>
                  <a:srgbClr val="000000"/>
                </a:solidFill>
              </a:rPr>
              <a:t>выполнение плана 15 коек дневного стационара инфекционного </a:t>
            </a:r>
            <a:r>
              <a:rPr lang="ru-RU" sz="1400" dirty="0" smtClean="0">
                <a:solidFill>
                  <a:srgbClr val="000000"/>
                </a:solidFill>
              </a:rPr>
              <a:t>отделения.</a:t>
            </a:r>
            <a:endParaRPr lang="ru-RU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280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7564" y="17044"/>
            <a:ext cx="7920880" cy="36004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Динамика основных показателей заболеваемости и смертности</a:t>
            </a: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5" name="Group 3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02644"/>
              </p:ext>
            </p:extLst>
          </p:nvPr>
        </p:nvGraphicFramePr>
        <p:xfrm>
          <a:off x="355885" y="404664"/>
          <a:ext cx="8504238" cy="5264153"/>
        </p:xfrm>
        <a:graphic>
          <a:graphicData uri="http://schemas.openxmlformats.org/drawingml/2006/table">
            <a:tbl>
              <a:tblPr/>
              <a:tblGrid>
                <a:gridCol w="3743325"/>
                <a:gridCol w="720725"/>
                <a:gridCol w="720725"/>
                <a:gridCol w="792163"/>
                <a:gridCol w="865187"/>
                <a:gridCol w="1662113"/>
              </a:tblGrid>
              <a:tr h="2873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Показатель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EDE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Областной показатель </a:t>
                      </a: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ED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 г.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EDE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 г.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EDE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Рост, снижение в 2013 г. «+», «-» ср.обл. 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EDE9"/>
                    </a:solidFill>
                  </a:tcPr>
                </a:tc>
              </a:tr>
              <a:tr h="38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2012 г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ED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 г</a:t>
                      </a: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ED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3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Заболеваемость: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- 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абс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цифры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- на 1000 населения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ED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68142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65855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+3%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 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ср.обл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</a:tr>
              <a:tr h="136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1492,6              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1273,3</a:t>
                      </a: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1160,9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68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Заболеваемость сердечно-сосудистыми заболеваниями: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- абс. цифры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- на 1000 населения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ED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17446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17290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 + 1%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ср.обл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</a:tr>
              <a:tr h="1190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303,1 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336,4</a:t>
                      </a: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326,0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304,8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4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Заболеваемость туберкулезом: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- 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абс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цифры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- на 1000 населения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ED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 - 32%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ср.обл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</a:tr>
              <a:tr h="1349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60,9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57,2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31,8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44,6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3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Заболеваемость онкологической патологией: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- 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абс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цифры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- на 1000 населения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ED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266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- 5%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 ср. обл.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</a:tr>
              <a:tr h="1111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413,1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454,1</a:t>
                      </a: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471,0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469,0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7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Смертность населения общая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- абс. цифры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- на 1000 населения</a:t>
                      </a: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ED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649</a:t>
                      </a: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655</a:t>
                      </a: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+5%,  &lt; 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ср.обл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</a:txBody>
                  <a:tcPr marL="36000" marR="36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</a:tr>
              <a:tr h="1492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17,4</a:t>
                      </a: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12,1</a:t>
                      </a: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11,5</a:t>
                      </a: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9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Смертность от заболеваний сердечно-сосудистой системы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- абс. цифры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- на 100 т. населения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ED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319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416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- 23%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 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ср.обл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</a:tr>
              <a:tr h="1539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1213,6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886,3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596,1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733,4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11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Смертность от онкологической патологии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- абс. цифры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- на 100 т. населения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ED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109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143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-24%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ср.обл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</a:tr>
              <a:tr h="1079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257,3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268,9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203,7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252,1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4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Смертность от туберкулеза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- абс. цифры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- на 100 т. населения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ED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Рост в 3 раза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&lt; 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ср.обл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</a:tr>
              <a:tr h="120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25,2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11,3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1,8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0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Смертность от травм и отравлений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- абс. цифры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- на 100 т. населения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ED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76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+ 27%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ср.обл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</a:tr>
              <a:tr h="128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225,8  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142,0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105,8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27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Смертность лиц трудоспособного возраста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абс.цифры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</a:p>
                  </a:txBody>
                  <a:tcPr marL="34915" marR="34915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ED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124</a:t>
                      </a:r>
                    </a:p>
                  </a:txBody>
                  <a:tcPr marL="34915" marR="34915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142</a:t>
                      </a:r>
                    </a:p>
                  </a:txBody>
                  <a:tcPr marL="34915" marR="34915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A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A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19%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21.6%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15" marR="34915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A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9512" y="5733256"/>
            <a:ext cx="8856984" cy="1036711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FontTx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4" indent="0" algn="just">
              <a:buFontTx/>
              <a:buNone/>
              <a:tabLst>
                <a:tab pos="8518525" algn="l"/>
              </a:tabLst>
            </a:pPr>
            <a:r>
              <a:rPr lang="ru-RU" sz="1200" dirty="0" smtClean="0"/>
              <a:t>     Рост заболеваемости, в т. ч. по сердечно-сосудистым заболеваниям объясняется более расширенными диагностическими возможностями и проведением диспансеризации взрослого населения.</a:t>
            </a:r>
          </a:p>
          <a:p>
            <a:pPr marL="0" lvl="4" indent="0" algn="just">
              <a:buFontTx/>
              <a:buNone/>
              <a:tabLst>
                <a:tab pos="8518525" algn="l"/>
              </a:tabLst>
            </a:pPr>
            <a:r>
              <a:rPr lang="ru-RU" sz="1200" dirty="0" smtClean="0"/>
              <a:t>     Общая смертность в абсолютных цифрах снизилась на 1% в сравнении с 2012 г., но на 1000 населения увеличилась на 5%, т.к. население района уменьшилось на 6% (на 3209 чел.).</a:t>
            </a:r>
          </a:p>
          <a:p>
            <a:pPr marL="0" lvl="4" indent="0" algn="just">
              <a:buFontTx/>
              <a:buNone/>
              <a:tabLst>
                <a:tab pos="8518525" algn="l"/>
              </a:tabLst>
            </a:pPr>
            <a:r>
              <a:rPr lang="ru-RU" sz="1200" dirty="0" smtClean="0"/>
              <a:t>     Все показатели смертности в 2013 г. меньше целевых показателей, как областных, так и ГУЗ «ГБ № 11 </a:t>
            </a:r>
            <a:r>
              <a:rPr lang="ru-RU" sz="1200" dirty="0" err="1" smtClean="0"/>
              <a:t>г.Тулы</a:t>
            </a:r>
            <a:r>
              <a:rPr lang="ru-RU" sz="1200" dirty="0" smtClean="0"/>
              <a:t>».</a:t>
            </a:r>
          </a:p>
          <a:p>
            <a:pPr marL="722313" lvl="4" indent="0">
              <a:buFontTx/>
              <a:buNone/>
            </a:pPr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361676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764704"/>
            <a:ext cx="8352928" cy="3785652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46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61950" lvl="0" indent="-361950" defTabSz="3600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b="1" dirty="0" smtClean="0"/>
              <a:t>Открыто отделение медицинской </a:t>
            </a:r>
            <a:r>
              <a:rPr lang="ru-RU" sz="1600" b="1" dirty="0"/>
              <a:t>профилактики на базе </a:t>
            </a:r>
            <a:r>
              <a:rPr lang="ru-RU" sz="1600" b="1" dirty="0" smtClean="0"/>
              <a:t>поликлиники с целью раннего выявления заболеваемости населения неинфекционными и социально-значимыми заболеваниями;</a:t>
            </a:r>
          </a:p>
          <a:p>
            <a:pPr marL="361950" lvl="0" indent="-361950" defTabSz="3600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b="1" dirty="0" smtClean="0"/>
              <a:t>Активизировать </a:t>
            </a:r>
            <a:r>
              <a:rPr lang="ru-RU" sz="1600" b="1" dirty="0"/>
              <a:t>работу </a:t>
            </a:r>
            <a:r>
              <a:rPr lang="ru-RU" sz="1600" b="1" dirty="0" smtClean="0"/>
              <a:t>смотровых кабинетов;</a:t>
            </a:r>
          </a:p>
          <a:p>
            <a:pPr marL="361950" lvl="0" indent="-361950" defTabSz="3600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b="1" dirty="0" smtClean="0"/>
              <a:t>Организовать работу первичного онкологического кабинета, укомплектовав врачом онкологом;</a:t>
            </a:r>
          </a:p>
          <a:p>
            <a:pPr marL="361950" lvl="0" indent="-361950" defTabSz="3600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b="1" dirty="0" smtClean="0"/>
              <a:t>Организовать </a:t>
            </a:r>
            <a:r>
              <a:rPr lang="ru-RU" sz="1600" b="1" dirty="0"/>
              <a:t>работу </a:t>
            </a:r>
            <a:r>
              <a:rPr lang="ru-RU" sz="1600" b="1" dirty="0" smtClean="0"/>
              <a:t>пункта </a:t>
            </a:r>
            <a:r>
              <a:rPr lang="ru-RU" sz="1600" b="1" dirty="0"/>
              <a:t>неотложной помощи при </a:t>
            </a:r>
            <a:r>
              <a:rPr lang="ru-RU" sz="1600" b="1" dirty="0" smtClean="0"/>
              <a:t>поликлинике;</a:t>
            </a:r>
          </a:p>
          <a:p>
            <a:pPr marL="361950" lvl="0" indent="-361950" defTabSz="3600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b="1" dirty="0" smtClean="0"/>
              <a:t>Проводить </a:t>
            </a:r>
            <a:r>
              <a:rPr lang="ru-RU" sz="1600" b="1" dirty="0"/>
              <a:t>широкую просветительную работу  среди населения  по профилактике сердечно – сосудистых  и  социально-значимых </a:t>
            </a:r>
            <a:r>
              <a:rPr lang="ru-RU" sz="1600" b="1" dirty="0" smtClean="0"/>
              <a:t>заболеваний, </a:t>
            </a:r>
            <a:r>
              <a:rPr lang="ru-RU" sz="1600" b="1" dirty="0"/>
              <a:t>используя средства массовой информации, </a:t>
            </a:r>
            <a:r>
              <a:rPr lang="ru-RU" sz="1600" b="1" dirty="0" smtClean="0"/>
              <a:t>интернет.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3608" y="116632"/>
            <a:ext cx="7128792" cy="36933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Мероприятия по снижению заболеваемости и смертности</a:t>
            </a:r>
          </a:p>
        </p:txBody>
      </p:sp>
    </p:spTree>
    <p:extLst>
      <p:ext uri="{BB962C8B-B14F-4D97-AF65-F5344CB8AC3E}">
        <p14:creationId xmlns:p14="http://schemas.microsoft.com/office/powerpoint/2010/main" val="1052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147978"/>
            <a:ext cx="3816424" cy="36933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Работа стационара за 2013 год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448176"/>
              </p:ext>
            </p:extLst>
          </p:nvPr>
        </p:nvGraphicFramePr>
        <p:xfrm>
          <a:off x="179512" y="992726"/>
          <a:ext cx="8712968" cy="441631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96746"/>
                <a:gridCol w="690513"/>
                <a:gridCol w="384949"/>
                <a:gridCol w="593043"/>
                <a:gridCol w="386172"/>
                <a:gridCol w="418767"/>
                <a:gridCol w="418767"/>
                <a:gridCol w="418767"/>
                <a:gridCol w="636874"/>
                <a:gridCol w="724121"/>
                <a:gridCol w="724121"/>
                <a:gridCol w="645600"/>
                <a:gridCol w="465048"/>
                <a:gridCol w="745900"/>
                <a:gridCol w="663580"/>
              </a:tblGrid>
              <a:tr h="39245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Наименование отделения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Развернуто коек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Поступило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Выписано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Умерло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по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зак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случаям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Ср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пользов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Проведено койко-дней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Койко-дни по плану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выполнения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Работа койки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Оборот койки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Средняя </a:t>
                      </a:r>
                      <a:r>
                        <a:rPr lang="ru-RU" sz="1200" u="none" strike="noStrike" dirty="0" smtClean="0">
                          <a:effectLst/>
                        </a:rPr>
                        <a:t>длительность пребывания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% летальности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</a:tr>
              <a:tr h="1836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факт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0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Терапия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30/37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1046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1000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57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109,4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12654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12173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342,0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28,4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</a:tr>
              <a:tr h="3660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Инфекция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60/80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1724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10881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16380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136,0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12,7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</a:tr>
              <a:tr h="3660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Детская инфекция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607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115,5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5600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5460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280,0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34,8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</a:tr>
              <a:tr h="3660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Хирургия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35/38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1510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1466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13329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12535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350,7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39,0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</a:tr>
              <a:tr h="3660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Травма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1116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1071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104,3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1117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13520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13280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338,0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27,9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12,1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</a:tr>
              <a:tr h="3660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Неврология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30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659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10470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10080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349,0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30,3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</a:tr>
              <a:tr h="3660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Педиатрическое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отделение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10/13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483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4357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4347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335,2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45,4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7,3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</a:tr>
              <a:tr h="3660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Всего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235/258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6663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7020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6620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6692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70811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74255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274,5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25,9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10,6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1,5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</a:tr>
              <a:tr h="3660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Реанимация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69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1072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2976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119,1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99,5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7,7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57" marR="5157" marT="515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312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127537"/>
            <a:ext cx="5400600" cy="64633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Работа стационара за 2013 год (продолжение)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8496944" cy="3960440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anchor="t"/>
          <a:lstStyle/>
          <a:p>
            <a:pPr defTabSz="360000"/>
            <a:r>
              <a:rPr lang="ru-RU" sz="1400" dirty="0" smtClean="0">
                <a:latin typeface="+mn-lt"/>
              </a:rPr>
              <a:t>	В стационаре за 2013 год умерло всего 100 человек, из них </a:t>
            </a:r>
            <a:r>
              <a:rPr lang="ru-RU" sz="1400" dirty="0"/>
              <a:t>вскрытий </a:t>
            </a:r>
            <a:r>
              <a:rPr lang="ru-RU" sz="1400" dirty="0" smtClean="0"/>
              <a:t>97 (97%)</a:t>
            </a:r>
            <a:r>
              <a:rPr lang="ru-RU" sz="1400" dirty="0" smtClean="0">
                <a:latin typeface="+mn-lt"/>
              </a:rPr>
              <a:t>, установлено расхождений диагнозов 13 (13%), и</a:t>
            </a:r>
            <a:r>
              <a:rPr lang="ru-RU" sz="1400" dirty="0" smtClean="0"/>
              <a:t>з них:</a:t>
            </a:r>
            <a:r>
              <a:rPr lang="ru-RU" sz="1400" dirty="0" smtClean="0">
                <a:latin typeface="+mn-lt"/>
              </a:rPr>
              <a:t/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1) болезни системы кровообращения - 38 человек, </a:t>
            </a:r>
            <a:r>
              <a:rPr lang="ru-RU" sz="1400" dirty="0"/>
              <a:t>вскрытий </a:t>
            </a:r>
            <a:r>
              <a:rPr lang="ru-RU" sz="1400" dirty="0" smtClean="0"/>
              <a:t>35</a:t>
            </a:r>
            <a:r>
              <a:rPr lang="ru-RU" sz="1400" dirty="0" smtClean="0">
                <a:latin typeface="+mn-lt"/>
              </a:rPr>
              <a:t>, расхождений 1 (3,5%);</a:t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2) болезни органов пищеварения – 18 человека, </a:t>
            </a:r>
            <a:r>
              <a:rPr lang="ru-RU" sz="1400" dirty="0"/>
              <a:t>вскрытий </a:t>
            </a:r>
            <a:r>
              <a:rPr lang="ru-RU" sz="1400" dirty="0" smtClean="0"/>
              <a:t>18</a:t>
            </a:r>
            <a:r>
              <a:rPr lang="ru-RU" sz="1400" dirty="0" smtClean="0">
                <a:latin typeface="+mn-lt"/>
              </a:rPr>
              <a:t>, расхождений 2 (11%);</a:t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3) новообразования – 14 человек, 14 вскрытий, расхождений 5 (35,7%);</a:t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4) травмы и отравления – </a:t>
            </a:r>
            <a:r>
              <a:rPr lang="ru-RU" sz="1400" dirty="0">
                <a:latin typeface="+mn-lt"/>
              </a:rPr>
              <a:t>6</a:t>
            </a:r>
            <a:r>
              <a:rPr lang="ru-RU" sz="1400" dirty="0" smtClean="0">
                <a:latin typeface="+mn-lt"/>
              </a:rPr>
              <a:t> человек, 6 </a:t>
            </a:r>
            <a:r>
              <a:rPr lang="ru-RU" sz="1400" dirty="0" smtClean="0"/>
              <a:t>вскрытий, </a:t>
            </a:r>
            <a:r>
              <a:rPr lang="ru-RU" sz="1400" dirty="0"/>
              <a:t>расхождений </a:t>
            </a:r>
            <a:r>
              <a:rPr lang="ru-RU" sz="1400" dirty="0" smtClean="0"/>
              <a:t>нет.</a:t>
            </a:r>
            <a:br>
              <a:rPr lang="ru-RU" sz="1400" dirty="0" smtClean="0"/>
            </a:br>
            <a:r>
              <a:rPr lang="ru-RU" sz="1400" dirty="0" smtClean="0">
                <a:latin typeface="+mn-lt"/>
              </a:rPr>
              <a:t/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  </a:t>
            </a:r>
            <a:r>
              <a:rPr lang="ru-RU" sz="1400" b="1" dirty="0" smtClean="0">
                <a:latin typeface="+mn-lt"/>
              </a:rPr>
              <a:t>Проведено: </a:t>
            </a:r>
            <a:r>
              <a:rPr lang="ru-RU" sz="1400" dirty="0" smtClean="0">
                <a:latin typeface="+mn-lt"/>
              </a:rPr>
              <a:t/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1) клинико-патологоанатомическая конференция – 1;</a:t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2) лечебно-контрольная комиссия – 1;</a:t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3) комиссия по изучению летальных исходов – 9.</a:t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/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			</a:t>
            </a:r>
            <a:r>
              <a:rPr lang="ru-RU" sz="1400" u="sng" dirty="0" smtClean="0">
                <a:latin typeface="+mn-lt"/>
              </a:rPr>
              <a:t>Работа хирургических отделений</a:t>
            </a:r>
            <a:r>
              <a:rPr lang="ru-RU" sz="1400" dirty="0" smtClean="0">
                <a:latin typeface="+mn-lt"/>
              </a:rPr>
              <a:t/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   Оперировано человек – 1490.		</a:t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   Сделано операций – 1610.</a:t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   </a:t>
            </a:r>
            <a:r>
              <a:rPr lang="ru-RU" sz="1400" dirty="0" smtClean="0"/>
              <a:t>Хирургическая </a:t>
            </a:r>
            <a:r>
              <a:rPr lang="ru-RU" sz="1400" dirty="0"/>
              <a:t>активность – </a:t>
            </a:r>
            <a:r>
              <a:rPr lang="ru-RU" sz="1400" dirty="0" smtClean="0"/>
              <a:t>57,4%, из нее: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>
                <a:latin typeface="+mn-lt"/>
              </a:rPr>
              <a:t>      - хирургии – 56,7%</a:t>
            </a:r>
            <a:br>
              <a:rPr lang="ru-RU" sz="1400" dirty="0" smtClean="0">
                <a:latin typeface="+mn-lt"/>
              </a:rPr>
            </a:br>
            <a:r>
              <a:rPr lang="ru-RU" sz="1400" dirty="0">
                <a:latin typeface="+mn-lt"/>
              </a:rPr>
              <a:t> </a:t>
            </a:r>
            <a:r>
              <a:rPr lang="ru-RU" sz="1400" dirty="0" smtClean="0">
                <a:latin typeface="+mn-lt"/>
              </a:rPr>
              <a:t>     - травматологии – 58,4%	</a:t>
            </a:r>
            <a:endParaRPr lang="ru-RU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454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47989"/>
            <a:ext cx="7725033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Хирургическое отделение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67544" y="1484784"/>
            <a:ext cx="8433916" cy="4547538"/>
          </a:xfrm>
          <a:prstGeom prst="rect">
            <a:avLst/>
          </a:prstGeom>
          <a:gradFill flip="none" rotWithShape="1">
            <a:gsLst>
              <a:gs pos="0">
                <a:schemeClr val="lt1">
                  <a:tint val="40000"/>
                  <a:satMod val="350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  <a:lin ang="5400000" scaled="1"/>
            <a:tileRect/>
          </a:gra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lvl="1" indent="533400" algn="just" defTabSz="36000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Развернуто 35 коек круглосуточного стационара.</a:t>
            </a:r>
          </a:p>
          <a:p>
            <a:pPr marL="0" lvl="1" indent="533400" algn="just" defTabSz="36000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Согласно маршрутизации в хирургическое отделение госпитализируются пациенты всех районов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г.Тулы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 заболеваниями (доброкачественными и злокачественными)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билиопанкреатодуоденальной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области.</a:t>
            </a:r>
          </a:p>
          <a:p>
            <a:pPr marL="0" lvl="1" indent="533400" algn="just" defTabSz="36000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Пролечено всего за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2013 г. – 1431 человек. </a:t>
            </a:r>
          </a:p>
          <a:p>
            <a:pPr marL="0" lvl="1" indent="533400" algn="just" defTabSz="3600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Умерло – 18;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lvl="1" indent="533400" algn="just" defTabSz="36000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Общая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летальность – 1,2;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lvl="1" indent="533400" algn="just" defTabSz="36000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Количество оперированных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больных – 838;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lvl="1" indent="533400" algn="just" defTabSz="36000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Средняя длительность пребывания 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койке – 9,2.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lvl="1" indent="533400" algn="just" defTabSz="36000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Распределение по ВИДАМ ОПЕРАЦИЙ:</a:t>
            </a:r>
          </a:p>
          <a:p>
            <a:pPr marL="0" lvl="1" indent="533400" algn="just" defTabSz="3600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грыжесечение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155;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lvl="1" indent="533400" algn="just" defTabSz="3600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операции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желчных путях и печени при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ЖКБ – 482;</a:t>
            </a:r>
          </a:p>
          <a:p>
            <a:pPr marL="0" lvl="1" indent="533400" algn="just" defTabSz="3600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ЛХЭ – 351;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lvl="1" indent="533400" algn="just" defTabSz="3600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операции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сосудах – 27; </a:t>
            </a:r>
          </a:p>
          <a:p>
            <a:pPr marL="0" lvl="1" indent="533400" algn="just" defTabSz="3600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операции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костях и суставах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15;</a:t>
            </a:r>
          </a:p>
          <a:p>
            <a:pPr marL="0" lvl="1" indent="533400" algn="just" defTabSz="3600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операции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коже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ПЖК – 51;</a:t>
            </a:r>
          </a:p>
          <a:p>
            <a:pPr marL="0" lvl="1" indent="533400" algn="just" defTabSz="3600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диагностические лапароскопии – 20.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97519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9679" y="147989"/>
            <a:ext cx="7046697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Хирургическое отделение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(продолжение)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79512" y="1484784"/>
            <a:ext cx="8784976" cy="3384376"/>
          </a:xfrm>
          <a:prstGeom prst="rect">
            <a:avLst/>
          </a:prstGeom>
          <a:gradFill flip="none" rotWithShape="1">
            <a:gsLst>
              <a:gs pos="0">
                <a:schemeClr val="lt1">
                  <a:tint val="40000"/>
                  <a:satMod val="350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  <a:lin ang="5400000" scaled="1"/>
            <a:tileRect/>
          </a:gra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lvl="1" indent="442913" algn="just" defTabSz="3600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Основное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направление хирургического отделение - оказание специализированной хирургической помощи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пациентам с заболеваниями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билиопанкреатодуоденальной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области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что составляет – 69%.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lvl="1" indent="442913" algn="just" defTabSz="36000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 целью разрешения механической желтухи в условиях ГУЗ «ГБ 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11 г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Тулы»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внедрены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малоинвазивные технологии в виде эндоскопической ретроградной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панкреатохолангиографии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и эндоскопической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папиллосфинктеротомии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чрескожные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медоты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дренирования желчных протоков.</a:t>
            </a:r>
          </a:p>
          <a:p>
            <a:pPr marL="0" lvl="1" indent="442913" algn="just" defTabSz="36000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201З г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выполнено:</a:t>
            </a:r>
          </a:p>
          <a:p>
            <a:pPr marL="285750" lvl="1" indent="-285750" algn="just" defTabSz="36000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эндоскопические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ретроградные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холангиопанкреатографии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108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1" indent="-285750" algn="just" defTabSz="36000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эндоскопические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папиллосфинктеротомии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-53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1" indent="-285750" algn="just" defTabSz="360000">
              <a:buFontTx/>
              <a:buChar char="-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чрескожные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чреспеченочные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холангиостомии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58</a:t>
            </a:r>
          </a:p>
          <a:p>
            <a:pPr marL="0" lvl="1" indent="442913" algn="just" defTabSz="360000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442913" algn="just" defTabSz="3600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Проблема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в сентябре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2013 г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вышел из строя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дуоденоскоп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что не позволяет выполнять малоинвазивные манипуляции при явлении механической желтухи и на сегодняшний день.</a:t>
            </a:r>
          </a:p>
          <a:p>
            <a:pPr marL="0" lvl="1" indent="442913" algn="just" defTabSz="360000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30232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26270"/>
            <a:ext cx="4800600" cy="43204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Демографическая ситуация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620688"/>
            <a:ext cx="7344816" cy="1600438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23000"/>
                </a:schemeClr>
              </a:gs>
              <a:gs pos="80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358775"/>
            <a:r>
              <a:rPr lang="ru-RU" sz="1400" dirty="0" smtClean="0"/>
              <a:t>	</a:t>
            </a:r>
            <a:r>
              <a:rPr lang="ru-RU" sz="1400" dirty="0">
                <a:solidFill>
                  <a:srgbClr val="000000"/>
                </a:solidFill>
              </a:rPr>
              <a:t>Амбулаторная помощь оказывается взрослому населению </a:t>
            </a:r>
            <a:r>
              <a:rPr lang="ru-RU" sz="1400" dirty="0" err="1">
                <a:solidFill>
                  <a:srgbClr val="000000"/>
                </a:solidFill>
              </a:rPr>
              <a:t>Криволученской</a:t>
            </a:r>
            <a:r>
              <a:rPr lang="ru-RU" sz="1400" dirty="0">
                <a:solidFill>
                  <a:srgbClr val="000000"/>
                </a:solidFill>
              </a:rPr>
              <a:t> зоны Пролетарского района в количестве 53514, из них:</a:t>
            </a:r>
          </a:p>
          <a:p>
            <a:pPr defTabSz="358775"/>
            <a:r>
              <a:rPr lang="ru-RU" sz="1400" dirty="0">
                <a:solidFill>
                  <a:srgbClr val="000000"/>
                </a:solidFill>
              </a:rPr>
              <a:t>- женщин – 30867 (57,7%), в том числе фертильного возраста – </a:t>
            </a:r>
            <a:r>
              <a:rPr lang="ru-RU" sz="1400" dirty="0" smtClean="0">
                <a:solidFill>
                  <a:srgbClr val="000000"/>
                </a:solidFill>
              </a:rPr>
              <a:t>12815,</a:t>
            </a:r>
            <a:r>
              <a:rPr lang="ru-RU" sz="1400" dirty="0">
                <a:solidFill>
                  <a:srgbClr val="000000"/>
                </a:solidFill>
              </a:rPr>
              <a:t>	</a:t>
            </a:r>
          </a:p>
          <a:p>
            <a:pPr defTabSz="358775"/>
            <a:r>
              <a:rPr lang="ru-RU" sz="1400" dirty="0">
                <a:solidFill>
                  <a:srgbClr val="000000"/>
                </a:solidFill>
              </a:rPr>
              <a:t>- мужчин – 22647 (42,3</a:t>
            </a:r>
            <a:r>
              <a:rPr lang="ru-RU" sz="1400" dirty="0" smtClean="0">
                <a:solidFill>
                  <a:srgbClr val="000000"/>
                </a:solidFill>
              </a:rPr>
              <a:t>%),</a:t>
            </a:r>
            <a:endParaRPr lang="ru-RU" sz="1400" dirty="0">
              <a:solidFill>
                <a:srgbClr val="000000"/>
              </a:solidFill>
            </a:endParaRPr>
          </a:p>
          <a:p>
            <a:pPr defTabSz="358775"/>
            <a:r>
              <a:rPr lang="ru-RU" sz="1400" dirty="0">
                <a:solidFill>
                  <a:srgbClr val="000000"/>
                </a:solidFill>
              </a:rPr>
              <a:t>- лиц пенсионного возраста – 22620 (42,3%), </a:t>
            </a:r>
          </a:p>
          <a:p>
            <a:pPr defTabSz="358775"/>
            <a:r>
              <a:rPr lang="ru-RU" sz="1400" dirty="0">
                <a:solidFill>
                  <a:srgbClr val="000000"/>
                </a:solidFill>
              </a:rPr>
              <a:t>- лиц трудоспособного возраста – 34085(63,7</a:t>
            </a:r>
            <a:r>
              <a:rPr lang="ru-RU" sz="1400" dirty="0" smtClean="0">
                <a:solidFill>
                  <a:srgbClr val="000000"/>
                </a:solidFill>
              </a:rPr>
              <a:t>%),</a:t>
            </a:r>
            <a:endParaRPr lang="ru-RU" sz="1400" dirty="0">
              <a:solidFill>
                <a:srgbClr val="000000"/>
              </a:solidFill>
            </a:endParaRPr>
          </a:p>
          <a:p>
            <a:pPr defTabSz="358775"/>
            <a:r>
              <a:rPr lang="ru-RU" sz="1400" dirty="0">
                <a:solidFill>
                  <a:srgbClr val="000000"/>
                </a:solidFill>
              </a:rPr>
              <a:t>- работающих – 25783 (48,2%). </a:t>
            </a: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8829165"/>
              </p:ext>
            </p:extLst>
          </p:nvPr>
        </p:nvGraphicFramePr>
        <p:xfrm>
          <a:off x="1259632" y="2564904"/>
          <a:ext cx="6686550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3" name="Диаграмма" r:id="rId4" imgW="6686550" imgH="3886200" progId="Excel.Chart.8">
                  <p:embed/>
                </p:oleObj>
              </mc:Choice>
              <mc:Fallback>
                <p:oleObj name="Диаграмма" r:id="rId4" imgW="6686550" imgH="3886200" progId="Excel.Char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564904"/>
                        <a:ext cx="6686550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98661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127537"/>
            <a:ext cx="5400600" cy="64633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Травматологический пункт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Работа в круглосуточном режиме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763688" y="1484784"/>
            <a:ext cx="5688632" cy="4320480"/>
          </a:xfrm>
          <a:prstGeom prst="rect">
            <a:avLst/>
          </a:prstGeom>
          <a:gradFill flip="none" rotWithShape="1">
            <a:gsLst>
              <a:gs pos="0">
                <a:schemeClr val="lt1">
                  <a:tint val="40000"/>
                  <a:satMod val="350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  <a:path path="circle">
              <a:fillToRect l="50000" t="50000" r="50000" b="50000"/>
            </a:path>
            <a:tileRect/>
          </a:gradFill>
          <a:ex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defTabSz="36000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Количество обращений за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2013 г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- 10234 человека</a:t>
            </a:r>
          </a:p>
          <a:p>
            <a:pPr defTabSz="3600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Доставленных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КСП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- 5832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человека (56%)</a:t>
            </a:r>
          </a:p>
          <a:p>
            <a:pPr defTabSz="36000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Количество лиц пострадавших при ДТП - 171 человек (1,6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%)</a:t>
            </a:r>
          </a:p>
          <a:p>
            <a:pPr defTabSz="360000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defTabSz="36000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 характеру травм:</a:t>
            </a:r>
          </a:p>
          <a:p>
            <a:pPr defTabSz="36000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поверхностные травмы - 3248 пациентов</a:t>
            </a:r>
          </a:p>
          <a:p>
            <a:pPr defTabSz="3600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раны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(кожи и ПЖК)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- 1355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defTabSz="3600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перелом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черепа - 48</a:t>
            </a:r>
          </a:p>
          <a:p>
            <a:pPr defTabSz="3600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травмы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глазницы - 41</a:t>
            </a:r>
          </a:p>
          <a:p>
            <a:pPr defTabSz="3600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внутричерепные травмы 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257</a:t>
            </a:r>
          </a:p>
          <a:p>
            <a:pPr defTabSz="3600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переломы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костей верхних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конечностей 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1715</a:t>
            </a:r>
          </a:p>
          <a:p>
            <a:pPr defTabSz="3600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переломы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костей нижних конечностей - 1036</a:t>
            </a:r>
          </a:p>
          <a:p>
            <a:pPr defTabSz="3600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перелом позвоночника 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282</a:t>
            </a:r>
          </a:p>
          <a:p>
            <a:pPr defTabSz="3600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повреждение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связочного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аппарата 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1731</a:t>
            </a:r>
          </a:p>
          <a:p>
            <a:pPr defTabSz="3600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травматические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ампутации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- 31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defTabSz="3600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термические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ожоги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- 147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defTabSz="3600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Прочие - 235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873330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9680" y="147990"/>
            <a:ext cx="7725033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Травматологический центр 2-о уровня на базе ГУЗ «ГБ №11 г. Тулы»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870201" y="1844824"/>
            <a:ext cx="7848872" cy="3960440"/>
          </a:xfrm>
          <a:prstGeom prst="rect">
            <a:avLst/>
          </a:prstGeom>
          <a:gradFill flip="none" rotWithShape="1">
            <a:gsLst>
              <a:gs pos="0">
                <a:schemeClr val="lt1">
                  <a:tint val="40000"/>
                  <a:satMod val="350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  <a:lin ang="5400000" scaled="1"/>
            <a:tileRect/>
          </a:gra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lvl="1" algn="just" defTabSz="3600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Оказание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экстренной травматологической помощи населению Пролетарского и Зареченского районов г. Тулы и стационарная плановая жителям Пролетарского района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 defTabSz="360000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1" algn="just" defTabSz="36000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Распределение по ВИДАМ ТРАВМЫ:</a:t>
            </a:r>
          </a:p>
          <a:p>
            <a:pPr lvl="1" algn="just" defTabSz="36000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-бытовые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358; </a:t>
            </a:r>
          </a:p>
          <a:p>
            <a:pPr lvl="1" algn="just" defTabSz="3600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дорожно-транспортные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57; </a:t>
            </a:r>
          </a:p>
          <a:p>
            <a:pPr lvl="1" algn="just" defTabSz="3600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уличные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417; </a:t>
            </a:r>
          </a:p>
          <a:p>
            <a:pPr lvl="1" algn="just" defTabSz="3600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насильственные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30; </a:t>
            </a:r>
          </a:p>
          <a:p>
            <a:pPr lvl="1" algn="just" defTabSz="3600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Всего 886</a:t>
            </a:r>
          </a:p>
          <a:p>
            <a:pPr lvl="1" algn="just" defTabSz="360000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1" algn="just" defTabSz="36000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Дорожно-транспортные травмы в стационаре:</a:t>
            </a:r>
          </a:p>
          <a:p>
            <a:pPr lvl="1" algn="just" defTabSz="36000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Всего пролечено 57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пациентов</a:t>
            </a:r>
          </a:p>
          <a:p>
            <a:pPr lvl="1" algn="just" defTabSz="3600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-доставленных КСП -31 (54%)</a:t>
            </a:r>
          </a:p>
          <a:p>
            <a:pPr lvl="1" algn="just" defTabSz="36000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Летальность -0</a:t>
            </a:r>
          </a:p>
        </p:txBody>
      </p:sp>
    </p:spTree>
    <p:extLst>
      <p:ext uri="{BB962C8B-B14F-4D97-AF65-F5344CB8AC3E}">
        <p14:creationId xmlns:p14="http://schemas.microsoft.com/office/powerpoint/2010/main" val="2457642562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07801" y="147990"/>
            <a:ext cx="7128792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Информация по программе «Модернизация здравоохранения Тульской области»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47761" y="980728"/>
            <a:ext cx="7848872" cy="5616624"/>
          </a:xfrm>
          <a:gradFill flip="none" rotWithShape="1">
            <a:gsLst>
              <a:gs pos="0">
                <a:schemeClr val="lt1">
                  <a:tint val="40000"/>
                  <a:satMod val="350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  <a:lin ang="5400000" scaled="1"/>
            <a:tileRect/>
          </a:gradFill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anchor="t"/>
          <a:lstStyle/>
          <a:p>
            <a:pPr lvl="1" defTabSz="360000"/>
            <a:r>
              <a:rPr lang="en-US" sz="1400" dirty="0" smtClean="0">
                <a:latin typeface="+mn-lt"/>
              </a:rPr>
              <a:t>	</a:t>
            </a:r>
            <a:r>
              <a:rPr lang="ru-RU" sz="1400" dirty="0" smtClean="0">
                <a:latin typeface="+mn-lt"/>
              </a:rPr>
              <a:t>	</a:t>
            </a:r>
            <a:r>
              <a:rPr lang="ru-RU" sz="1400" b="1" dirty="0" smtClean="0">
                <a:latin typeface="+mn-lt"/>
              </a:rPr>
              <a:t>В </a:t>
            </a:r>
            <a:r>
              <a:rPr lang="ru-RU" sz="1400" b="1" dirty="0">
                <a:latin typeface="+mn-lt"/>
              </a:rPr>
              <a:t>программе «Модернизация здравоохранения Тульской области»</a:t>
            </a:r>
            <a:r>
              <a:rPr lang="ru-RU" sz="1400" dirty="0">
                <a:latin typeface="+mn-lt"/>
              </a:rPr>
              <a:t> на </a:t>
            </a:r>
            <a:r>
              <a:rPr lang="ru-RU" sz="1400" dirty="0" smtClean="0">
                <a:latin typeface="+mn-lt"/>
              </a:rPr>
              <a:t>2012 </a:t>
            </a:r>
            <a:r>
              <a:rPr lang="ru-RU" sz="1400" dirty="0">
                <a:latin typeface="+mn-lt"/>
              </a:rPr>
              <a:t>– </a:t>
            </a:r>
            <a:r>
              <a:rPr lang="ru-RU" sz="1400" dirty="0" smtClean="0">
                <a:latin typeface="+mn-lt"/>
              </a:rPr>
              <a:t>2013 </a:t>
            </a:r>
            <a:r>
              <a:rPr lang="ru-RU" sz="1400" dirty="0">
                <a:latin typeface="+mn-lt"/>
              </a:rPr>
              <a:t>гг. поликлиника участвует по следующим направлениям:</a:t>
            </a:r>
            <a:br>
              <a:rPr lang="ru-RU" sz="1400" dirty="0">
                <a:latin typeface="+mn-lt"/>
              </a:rPr>
            </a:br>
            <a:r>
              <a:rPr lang="ru-RU" sz="1400" dirty="0" smtClean="0">
                <a:latin typeface="+mn-lt"/>
              </a:rPr>
              <a:t>	1. По </a:t>
            </a:r>
            <a:r>
              <a:rPr lang="ru-RU" sz="1400" dirty="0">
                <a:latin typeface="+mn-lt"/>
              </a:rPr>
              <a:t>приобретению медицинского оборудования – биохимический анализатор – А</a:t>
            </a:r>
            <a:r>
              <a:rPr lang="en-US" sz="1400" dirty="0">
                <a:latin typeface="+mn-lt"/>
              </a:rPr>
              <a:t>U</a:t>
            </a:r>
            <a:r>
              <a:rPr lang="ru-RU" sz="1400" dirty="0">
                <a:latin typeface="+mn-lt"/>
              </a:rPr>
              <a:t> 480 </a:t>
            </a:r>
            <a:r>
              <a:rPr lang="ru-RU" sz="1400" dirty="0" err="1">
                <a:latin typeface="+mn-lt"/>
              </a:rPr>
              <a:t>БекменКультер</a:t>
            </a:r>
            <a:r>
              <a:rPr lang="ru-RU" sz="1400" dirty="0">
                <a:latin typeface="+mn-lt"/>
              </a:rPr>
              <a:t>, стоимостью </a:t>
            </a:r>
            <a:r>
              <a:rPr lang="ru-RU" sz="1400" dirty="0" smtClean="0">
                <a:latin typeface="+mn-lt"/>
              </a:rPr>
              <a:t>1 794 000 </a:t>
            </a:r>
            <a:r>
              <a:rPr lang="ru-RU" sz="1400" dirty="0">
                <a:latin typeface="+mn-lt"/>
              </a:rPr>
              <a:t>руб. Установлен 30.11.2012г.; исследований за </a:t>
            </a:r>
            <a:r>
              <a:rPr lang="ru-RU" sz="1400" dirty="0" smtClean="0">
                <a:latin typeface="+mn-lt"/>
              </a:rPr>
              <a:t>2013 </a:t>
            </a:r>
            <a:r>
              <a:rPr lang="ru-RU" sz="1400" dirty="0">
                <a:latin typeface="+mn-lt"/>
              </a:rPr>
              <a:t>г. проведено – </a:t>
            </a:r>
            <a:r>
              <a:rPr lang="ru-RU" sz="1400" dirty="0" smtClean="0">
                <a:latin typeface="+mn-lt"/>
              </a:rPr>
              <a:t>130 123.</a:t>
            </a:r>
            <a:r>
              <a:rPr lang="ru-RU" sz="1400" dirty="0">
                <a:latin typeface="+mn-lt"/>
              </a:rPr>
              <a:t/>
            </a:r>
            <a:br>
              <a:rPr lang="ru-RU" sz="1400" dirty="0">
                <a:latin typeface="+mn-lt"/>
              </a:rPr>
            </a:br>
            <a:r>
              <a:rPr lang="ru-RU" sz="1400" dirty="0" smtClean="0">
                <a:latin typeface="+mn-lt"/>
              </a:rPr>
              <a:t>	2. Внедрение </a:t>
            </a:r>
            <a:r>
              <a:rPr lang="ru-RU" sz="1400" dirty="0">
                <a:latin typeface="+mn-lt"/>
              </a:rPr>
              <a:t>современных информационных систем – электронная регистратура по записи на прием к врачу – установлено серверное оборудование; </a:t>
            </a:r>
            <a:r>
              <a:rPr lang="ru-RU" sz="1400" dirty="0" err="1">
                <a:latin typeface="+mn-lt"/>
              </a:rPr>
              <a:t>инфомат</a:t>
            </a:r>
            <a:r>
              <a:rPr lang="ru-RU" sz="1400" dirty="0">
                <a:latin typeface="+mn-lt"/>
              </a:rPr>
              <a:t>; </a:t>
            </a:r>
            <a:r>
              <a:rPr lang="ru-RU" sz="1400" dirty="0" smtClean="0">
                <a:latin typeface="+mn-lt"/>
              </a:rPr>
              <a:t/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6 </a:t>
            </a:r>
            <a:r>
              <a:rPr lang="ru-RU" sz="1400" dirty="0">
                <a:latin typeface="+mn-lt"/>
              </a:rPr>
              <a:t>автоматизированных рабочих мест в регистратуре, что позволяет осуществлять запись через информационный киоск (</a:t>
            </a:r>
            <a:r>
              <a:rPr lang="ru-RU" sz="1400" dirty="0" err="1">
                <a:latin typeface="+mn-lt"/>
              </a:rPr>
              <a:t>инфомат</a:t>
            </a:r>
            <a:r>
              <a:rPr lang="ru-RU" sz="1400" dirty="0">
                <a:latin typeface="+mn-lt"/>
              </a:rPr>
              <a:t>), интернет-сайт: </a:t>
            </a:r>
            <a:r>
              <a:rPr lang="en-US" sz="1400" dirty="0" err="1">
                <a:latin typeface="+mn-lt"/>
              </a:rPr>
              <a:t>doktor</a:t>
            </a:r>
            <a:r>
              <a:rPr lang="ru-RU" sz="1400" dirty="0">
                <a:latin typeface="+mn-lt"/>
              </a:rPr>
              <a:t>71.</a:t>
            </a:r>
            <a:r>
              <a:rPr lang="en-US" sz="1400" dirty="0" err="1">
                <a:latin typeface="+mn-lt"/>
              </a:rPr>
              <a:t>ru</a:t>
            </a:r>
            <a:r>
              <a:rPr lang="ru-RU" sz="1400" dirty="0">
                <a:latin typeface="+mn-lt"/>
              </a:rPr>
              <a:t>  и центр телефонного обслуживания </a:t>
            </a:r>
            <a:r>
              <a:rPr lang="ru-RU" sz="1400" dirty="0" smtClean="0">
                <a:latin typeface="+mn-lt"/>
              </a:rPr>
              <a:t>– 33-83-77. </a:t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	За 2013 год записались 120006  </a:t>
            </a:r>
            <a:r>
              <a:rPr lang="ru-RU" sz="1400" dirty="0">
                <a:latin typeface="+mn-lt"/>
              </a:rPr>
              <a:t>человека, из них </a:t>
            </a:r>
            <a:r>
              <a:rPr lang="ru-RU" sz="1400" dirty="0" smtClean="0">
                <a:latin typeface="+mn-lt"/>
              </a:rPr>
              <a:t>8711 </a:t>
            </a:r>
            <a:r>
              <a:rPr lang="ru-RU" sz="1400" dirty="0">
                <a:latin typeface="+mn-lt"/>
              </a:rPr>
              <a:t>- через </a:t>
            </a:r>
            <a:r>
              <a:rPr lang="ru-RU" sz="1400" dirty="0" err="1">
                <a:latin typeface="+mn-lt"/>
              </a:rPr>
              <a:t>инфомат</a:t>
            </a:r>
            <a:r>
              <a:rPr lang="ru-RU" sz="1400" dirty="0">
                <a:latin typeface="+mn-lt"/>
              </a:rPr>
              <a:t>, </a:t>
            </a:r>
            <a:r>
              <a:rPr lang="ru-RU" sz="1400" dirty="0" smtClean="0">
                <a:latin typeface="+mn-lt"/>
              </a:rPr>
              <a:t>809 </a:t>
            </a:r>
            <a:r>
              <a:rPr lang="ru-RU" sz="1400" dirty="0">
                <a:latin typeface="+mn-lt"/>
              </a:rPr>
              <a:t>чел. через </a:t>
            </a:r>
            <a:r>
              <a:rPr lang="ru-RU" sz="1400" dirty="0" smtClean="0">
                <a:latin typeface="+mn-lt"/>
              </a:rPr>
              <a:t>интернет, через центр телефонного обслуживания – 204 чел.</a:t>
            </a:r>
            <a:br>
              <a:rPr lang="ru-RU" sz="1400" dirty="0" smtClean="0">
                <a:latin typeface="+mn-lt"/>
              </a:rPr>
            </a:br>
            <a:r>
              <a:rPr lang="ru-RU" sz="1400" dirty="0">
                <a:latin typeface="+mn-lt"/>
              </a:rPr>
              <a:t> </a:t>
            </a:r>
            <a:r>
              <a:rPr lang="ru-RU" sz="1400" dirty="0" smtClean="0">
                <a:latin typeface="+mn-lt"/>
              </a:rPr>
              <a:t>      Всего посещений – 134 540: плановых – 110 564; внеплановых – 23 976.</a:t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       В 2013 году прошли обучение МИС «</a:t>
            </a:r>
            <a:r>
              <a:rPr lang="ru-RU" sz="1400" dirty="0" err="1" smtClean="0">
                <a:latin typeface="+mn-lt"/>
              </a:rPr>
              <a:t>ИнфоКлиника</a:t>
            </a:r>
            <a:r>
              <a:rPr lang="ru-RU" sz="1400" dirty="0" smtClean="0">
                <a:latin typeface="+mn-lt"/>
              </a:rPr>
              <a:t>»:</a:t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1) Блок «Регистратура» – 100%;</a:t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2) Поликлиника – 51%;</a:t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3) Стационар – 0%.</a:t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       Всего протоколов </a:t>
            </a:r>
            <a:r>
              <a:rPr lang="ru-RU" sz="1400" smtClean="0">
                <a:latin typeface="+mn-lt"/>
              </a:rPr>
              <a:t>заполнено 123, </a:t>
            </a:r>
            <a:r>
              <a:rPr lang="ru-RU" sz="1400" dirty="0" smtClean="0">
                <a:latin typeface="+mn-lt"/>
              </a:rPr>
              <a:t>т.к. не было технической возможности: не были установлены мониторы, тонкие клиенты, принтеры.</a:t>
            </a:r>
            <a:r>
              <a:rPr lang="ru-RU" sz="1400" dirty="0">
                <a:latin typeface="+mn-lt"/>
              </a:rPr>
              <a:t/>
            </a:r>
            <a:br>
              <a:rPr lang="ru-RU" sz="1400" dirty="0">
                <a:latin typeface="+mn-lt"/>
              </a:rPr>
            </a:br>
            <a:r>
              <a:rPr lang="ru-RU" sz="1400" dirty="0" smtClean="0">
                <a:latin typeface="+mn-lt"/>
              </a:rPr>
              <a:t>	</a:t>
            </a:r>
            <a:r>
              <a:rPr lang="ru-RU" sz="1400" dirty="0">
                <a:latin typeface="+mn-lt"/>
              </a:rPr>
              <a:t> Установлен и работает передвижной комплекс «</a:t>
            </a:r>
            <a:r>
              <a:rPr lang="ru-RU" sz="1400" dirty="0" err="1">
                <a:latin typeface="+mn-lt"/>
              </a:rPr>
              <a:t>ТелеМедицина</a:t>
            </a:r>
            <a:r>
              <a:rPr lang="ru-RU" sz="1400" dirty="0">
                <a:latin typeface="+mn-lt"/>
              </a:rPr>
              <a:t>» для проведения медицинских консультаций и видеоконференций.</a:t>
            </a:r>
            <a:br>
              <a:rPr lang="ru-RU" sz="1400" dirty="0">
                <a:latin typeface="+mn-lt"/>
              </a:rPr>
            </a:br>
            <a:r>
              <a:rPr lang="ru-RU" sz="1400" dirty="0">
                <a:latin typeface="+mn-lt"/>
              </a:rPr>
              <a:t>         Всего поставлено оборудования по информатизации на сумму 6 млн. 50 тыс. </a:t>
            </a:r>
            <a:r>
              <a:rPr lang="ru-RU" sz="1400" dirty="0" smtClean="0">
                <a:latin typeface="+mn-lt"/>
              </a:rPr>
              <a:t>рублей.</a:t>
            </a:r>
            <a:endParaRPr lang="ru-RU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489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 txBox="1">
            <a:spLocks noGrp="1"/>
          </p:cNvSpPr>
          <p:nvPr>
            <p:ph idx="1"/>
          </p:nvPr>
        </p:nvSpPr>
        <p:spPr>
          <a:xfrm>
            <a:off x="251520" y="530230"/>
            <a:ext cx="8785225" cy="6078587"/>
          </a:xfrm>
          <a:prstGeom prst="rect">
            <a:avLst/>
          </a:prstGeom>
          <a:gradFill flip="none" rotWithShape="1">
            <a:gsLst>
              <a:gs pos="65000">
                <a:schemeClr val="lt1">
                  <a:tint val="80000"/>
                  <a:satMod val="300000"/>
                </a:schemeClr>
              </a:gs>
              <a:gs pos="100000">
                <a:schemeClr val="lt1">
                  <a:shade val="3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marL="0" indent="0" algn="ctr">
              <a:spcBef>
                <a:spcPts val="335"/>
              </a:spcBef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Федеральный бюджет</a:t>
            </a:r>
            <a:endParaRPr lang="ru-RU" sz="12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spcBef>
                <a:spcPts val="335"/>
              </a:spcBef>
              <a:spcAft>
                <a:spcPts val="0"/>
              </a:spcAft>
              <a:buNone/>
            </a:pP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1. Дефибриллятор с принадлежностями 1шт. - 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417900,00 руб.</a:t>
            </a:r>
            <a:endParaRPr lang="ru-RU" sz="12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spcBef>
                <a:spcPts val="335"/>
              </a:spcBef>
              <a:spcAft>
                <a:spcPts val="0"/>
              </a:spcAft>
              <a:buNone/>
            </a:pP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2.Операционный стол </a:t>
            </a:r>
            <a:r>
              <a:rPr lang="ru-RU" sz="1200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рентгенонегативный</a:t>
            </a: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- 1шт. - 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2975050,00 руб.</a:t>
            </a:r>
            <a:endParaRPr lang="ru-RU" sz="12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spcBef>
                <a:spcPts val="335"/>
              </a:spcBef>
              <a:spcAft>
                <a:spcPts val="0"/>
              </a:spcAft>
              <a:buNone/>
            </a:pP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3.Компьютерный томограф </a:t>
            </a:r>
            <a:r>
              <a:rPr lang="ru-RU" sz="1200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New</a:t>
            </a: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Viz</a:t>
            </a: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16 -</a:t>
            </a: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 шт. - 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13420000,00 руб.</a:t>
            </a:r>
            <a:endParaRPr lang="ru-RU" sz="12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spcBef>
                <a:spcPts val="335"/>
              </a:spcBef>
              <a:spcAft>
                <a:spcPts val="0"/>
              </a:spcAft>
              <a:buNone/>
            </a:pP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4.Операционный светильник - 2 шт. - 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2487500,00 руб.</a:t>
            </a:r>
            <a:endParaRPr lang="ru-RU" sz="12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spcBef>
                <a:spcPts val="335"/>
              </a:spcBef>
              <a:spcAft>
                <a:spcPts val="0"/>
              </a:spcAft>
              <a:buNone/>
            </a:pP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5.Наркозно-дыхательные аппараты </a:t>
            </a:r>
            <a:r>
              <a:rPr lang="ru-RU" sz="1200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Зшт</a:t>
            </a: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 - 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7151100,00 руб.</a:t>
            </a:r>
            <a:endParaRPr lang="ru-RU" sz="12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spcBef>
                <a:spcPts val="335"/>
              </a:spcBef>
              <a:spcAft>
                <a:spcPts val="0"/>
              </a:spcAft>
              <a:buNone/>
            </a:pP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6.Электрокоагуляторы - 2шт. - 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2376363,65 руб.</a:t>
            </a:r>
            <a:endParaRPr lang="ru-RU" sz="12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spcBef>
                <a:spcPts val="335"/>
              </a:spcBef>
              <a:spcAft>
                <a:spcPts val="0"/>
              </a:spcAft>
              <a:buNone/>
            </a:pP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7.Рентгеновский аппарат «С-Дуга» - 1шт. - 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4000000,00 руб.</a:t>
            </a:r>
            <a:endParaRPr lang="ru-RU" sz="12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spcBef>
                <a:spcPts val="335"/>
              </a:spcBef>
              <a:spcAft>
                <a:spcPts val="0"/>
              </a:spcAft>
              <a:buNone/>
            </a:pP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8.Монитор пациента- 4шт. - 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1330000,00 руб.</a:t>
            </a:r>
            <a:endParaRPr lang="ru-RU" sz="12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spcBef>
                <a:spcPts val="335"/>
              </a:spcBef>
              <a:spcAft>
                <a:spcPts val="0"/>
              </a:spcAft>
              <a:buNone/>
            </a:pP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9.Монитор пациента с модулем - 2 шт. - 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1176000,00 руб.</a:t>
            </a:r>
            <a:endParaRPr lang="ru-RU" sz="12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spcBef>
                <a:spcPts val="335"/>
              </a:spcBef>
              <a:spcAft>
                <a:spcPts val="0"/>
              </a:spcAft>
              <a:buNone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10.Набор </a:t>
            </a: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для остеосинтеза для проксимального отдела плеча - 1 шт. - 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814000.00 руб.</a:t>
            </a:r>
            <a:endParaRPr lang="ru-RU" sz="12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spcBef>
                <a:spcPts val="335"/>
              </a:spcBef>
              <a:spcAft>
                <a:spcPts val="0"/>
              </a:spcAft>
              <a:buNone/>
            </a:pP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11 .Набор для остеосинтеза для проксимального отдела бедра - 1 шт. - 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980000.00 руб.</a:t>
            </a:r>
            <a:endParaRPr lang="ru-RU" sz="12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spcBef>
                <a:spcPts val="335"/>
              </a:spcBef>
              <a:spcAft>
                <a:spcPts val="0"/>
              </a:spcAft>
              <a:buNone/>
            </a:pP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12.Трехсекционная функциональная кровать-89 шт. - 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1059569,00 руб.</a:t>
            </a:r>
            <a:endParaRPr lang="ru-RU" sz="12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spcBef>
                <a:spcPts val="335"/>
              </a:spcBef>
              <a:spcAft>
                <a:spcPts val="0"/>
              </a:spcAft>
              <a:buNone/>
            </a:pP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13.Рентгеновские аппараты «КДР-ПРОТОН»- 2 шт. - 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11895000,00 руб.</a:t>
            </a:r>
            <a:endParaRPr lang="ru-RU" sz="12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spcBef>
                <a:spcPts val="335"/>
              </a:spcBef>
              <a:spcAft>
                <a:spcPts val="0"/>
              </a:spcAft>
              <a:buNone/>
            </a:pP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14.Аспиратор хирургический </a:t>
            </a:r>
            <a:r>
              <a:rPr lang="ru-RU" sz="1200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Fazzini</a:t>
            </a: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- 2 шт. - 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397900,00 руб. </a:t>
            </a:r>
            <a:endParaRPr lang="ru-RU" sz="12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spcBef>
                <a:spcPts val="335"/>
              </a:spcBef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ИТОГО: </a:t>
            </a:r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50 480 382,65 руб.</a:t>
            </a:r>
            <a:endParaRPr lang="ru-RU" sz="12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indent="0" algn="ctr">
              <a:spcBef>
                <a:spcPts val="335"/>
              </a:spcBef>
              <a:spcAft>
                <a:spcPts val="0"/>
              </a:spcAft>
              <a:buNone/>
            </a:pPr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Бюджет области</a:t>
            </a:r>
            <a:endParaRPr lang="ru-RU" sz="12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spcBef>
                <a:spcPts val="335"/>
              </a:spcBef>
              <a:spcAft>
                <a:spcPts val="0"/>
              </a:spcAft>
              <a:buNone/>
            </a:pP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1.Анализатор кислотно-щелочного и газового состава крови- 1 шт. - 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496769,47 руб.</a:t>
            </a:r>
            <a:endParaRPr lang="ru-RU" sz="12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spcBef>
                <a:spcPts val="335"/>
              </a:spcBef>
              <a:spcAft>
                <a:spcPts val="0"/>
              </a:spcAft>
              <a:buNone/>
            </a:pP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2.Аппараты ИВЛ Hamilton-C2 - 6шт. - 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9616432,20 руб. </a:t>
            </a:r>
            <a:endParaRPr lang="ru-RU" sz="12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spcBef>
                <a:spcPts val="335"/>
              </a:spcBef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ИТОГО: 10 113 </a:t>
            </a:r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201,67 руб.</a:t>
            </a:r>
            <a:endParaRPr lang="ru-RU" sz="12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 algn="ctr">
              <a:spcBef>
                <a:spcPts val="335"/>
              </a:spcBef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программе модернизации здравоохранения</a:t>
            </a:r>
            <a:endParaRPr lang="ru-RU" sz="12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spcBef>
                <a:spcPts val="335"/>
              </a:spcBef>
              <a:spcAft>
                <a:spcPts val="0"/>
              </a:spcAft>
              <a:buNone/>
            </a:pP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Считыватели универсальные электронных карт - 9 шт. -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18790,47 руб.</a:t>
            </a:r>
            <a:endParaRPr lang="ru-RU" sz="12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spcBef>
                <a:spcPts val="290"/>
              </a:spcBef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ИТОГО: </a:t>
            </a:r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18 790,47 руб.</a:t>
            </a:r>
          </a:p>
          <a:p>
            <a:pPr marL="0" indent="0" algn="ctr">
              <a:spcBef>
                <a:spcPts val="290"/>
              </a:spcBef>
              <a:spcAft>
                <a:spcPts val="0"/>
              </a:spcAft>
              <a:buNone/>
            </a:pPr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За счет внебюджетных средств</a:t>
            </a:r>
          </a:p>
          <a:p>
            <a:pPr>
              <a:spcBef>
                <a:spcPts val="290"/>
              </a:spcBef>
              <a:spcAft>
                <a:spcPts val="0"/>
              </a:spcAft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 родовым сертификатам (Фетальный монитор) – 332 072,50 руб.</a:t>
            </a:r>
          </a:p>
          <a:p>
            <a:pPr>
              <a:spcBef>
                <a:spcPts val="290"/>
              </a:spcBef>
              <a:spcAft>
                <a:spcPts val="0"/>
              </a:spcAft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 платным услугам (Аспиратор ПУ-1Б) – 57 895,00 руб.</a:t>
            </a:r>
          </a:p>
          <a:p>
            <a:pPr marL="0" indent="0">
              <a:spcBef>
                <a:spcPts val="290"/>
              </a:spcBef>
              <a:spcAft>
                <a:spcPts val="0"/>
              </a:spcAft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Итого: 389 967,50 руб.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1600" y="116632"/>
            <a:ext cx="7128792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Поступление медицинского оборудования в 2013 году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3493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536" y="291360"/>
            <a:ext cx="8496944" cy="369332"/>
          </a:xfrm>
          <a:prstGeom prst="rect">
            <a:avLst/>
          </a:prstGeom>
          <a:gradFill>
            <a:gsLst>
              <a:gs pos="0">
                <a:schemeClr val="bg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chemeClr val="tx2"/>
                </a:solidFill>
              </a:rPr>
              <a:t>Диспансеризация определенных групп взрослого населения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504" y="908720"/>
            <a:ext cx="8892480" cy="5816977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ru-RU" sz="1400" dirty="0"/>
          </a:p>
          <a:p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 ДВН выявлено подозрение на наличие заболеваний у 906 чел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.,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впервые выявленных заболеваний 127 (14%).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Среди впервые выявленных заболеваний: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 м. 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болезни системы кровообращения–	 	54% 	(69 чел.)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 м. 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эндокринные болезни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     		28% 	(36 чел.)		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 м. – болезни мочеполовой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системы -        	4,7% 	(6 чел.)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 м. – новообразования – 			3,9% 	(5 чел.)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 м. – болезни крови – 			2,4% 	(3 чел.)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 м. – болезни орг. дыхания – 			1,6% 	(2 чел.)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оплату подан реестр на 12 313 чел., оплачено 10617 – 86%; на 2 этап направлено – 4 141 чел., закончили 2 этап – 3 806 чел., оплачено – 2 780 – 73%.</a:t>
            </a: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665767"/>
              </p:ext>
            </p:extLst>
          </p:nvPr>
        </p:nvGraphicFramePr>
        <p:xfrm>
          <a:off x="827584" y="1124744"/>
          <a:ext cx="6984776" cy="23469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{0505E3EF-67EA-436B-97B2-0124C06EBD24}</a:tableStyleId>
              </a:tblPr>
              <a:tblGrid>
                <a:gridCol w="4998591"/>
                <a:gridCol w="198618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2013 </a:t>
                      </a:r>
                      <a:r>
                        <a:rPr lang="ru-RU" sz="1400" dirty="0">
                          <a:effectLst/>
                        </a:rPr>
                        <a:t>г.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План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12308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Осмотрено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12313 – 100%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из них: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      </a:t>
                      </a:r>
                      <a:r>
                        <a:rPr lang="ru-RU" sz="1400" dirty="0" smtClean="0">
                          <a:effectLst/>
                          <a:latin typeface="+mn-lt"/>
                        </a:rPr>
                        <a:t>1 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группа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      </a:t>
                      </a:r>
                      <a:r>
                        <a:rPr lang="ru-RU" sz="1400" dirty="0" smtClean="0">
                          <a:effectLst/>
                          <a:latin typeface="+mn-lt"/>
                        </a:rPr>
                        <a:t>2 группа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     3 группа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3583 – 29%</a:t>
                      </a:r>
                      <a:endParaRPr lang="ru-RU" sz="1400" dirty="0"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2459 – 20%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6271 – 51%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Направлено на 2 этап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4141 – 33,7%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Прошли</a:t>
                      </a:r>
                      <a:r>
                        <a:rPr lang="ru-RU" sz="14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2 этап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3086 – 75%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От</a:t>
                      </a:r>
                      <a:r>
                        <a:rPr lang="ru-RU" sz="14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плана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12308</a:t>
                      </a:r>
                      <a:r>
                        <a:rPr lang="ru-RU" sz="14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– 25%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От</a:t>
                      </a:r>
                      <a:r>
                        <a:rPr lang="ru-RU" sz="14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2 и 3 групп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8730</a:t>
                      </a:r>
                      <a:r>
                        <a:rPr lang="ru-RU" sz="1400" baseline="0" dirty="0" smtClean="0">
                          <a:effectLst/>
                        </a:rPr>
                        <a:t> - 35</a:t>
                      </a:r>
                      <a:r>
                        <a:rPr lang="ru-RU" sz="1400" dirty="0" smtClean="0">
                          <a:effectLst/>
                        </a:rPr>
                        <a:t>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544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536" y="291360"/>
            <a:ext cx="8496944" cy="369332"/>
          </a:xfrm>
          <a:prstGeom prst="rect">
            <a:avLst/>
          </a:prstGeom>
          <a:gradFill>
            <a:gsLst>
              <a:gs pos="0">
                <a:schemeClr val="bg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chemeClr val="tx2"/>
                </a:solidFill>
              </a:rPr>
              <a:t>Диспансеризация взрослого населения по группам здоровья</a:t>
            </a:r>
            <a:endParaRPr lang="ru-RU" dirty="0">
              <a:solidFill>
                <a:schemeClr val="tx2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78563637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27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99592" y="291359"/>
            <a:ext cx="6984776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>
                <a:solidFill>
                  <a:schemeClr val="tx2"/>
                </a:solidFill>
              </a:rPr>
              <a:t>Профилактические осмотры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844824"/>
            <a:ext cx="7713490" cy="2031325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defTabSz="360000"/>
            <a:r>
              <a:rPr lang="ru-RU" sz="1400" dirty="0" smtClean="0">
                <a:latin typeface="Arial" pitchFamily="34" charset="0"/>
                <a:cs typeface="Arial" pitchFamily="34" charset="0"/>
              </a:rPr>
              <a:t>Согласно приказа МЗ РФ № 1011-н от 06.12.2012 г. «Об утверждении порядка проведение профилактического медицинского осмотра»</a:t>
            </a:r>
          </a:p>
          <a:p>
            <a:pPr defTabSz="360000"/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defTabSz="360000"/>
            <a:r>
              <a:rPr lang="ru-RU" sz="1400" dirty="0" smtClean="0">
                <a:latin typeface="Arial" pitchFamily="34" charset="0"/>
                <a:cs typeface="Arial" pitchFamily="34" charset="0"/>
              </a:rPr>
              <a:t>осмотрено – 4 635 чел. </a:t>
            </a:r>
          </a:p>
          <a:p>
            <a:pPr defTabSz="360000"/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defTabSz="360000"/>
            <a:r>
              <a:rPr lang="ru-RU" sz="1400" dirty="0" smtClean="0">
                <a:latin typeface="Arial" pitchFamily="34" charset="0"/>
                <a:cs typeface="Arial" pitchFamily="34" charset="0"/>
              </a:rPr>
              <a:t>по группам здоровья:</a:t>
            </a:r>
          </a:p>
          <a:p>
            <a:pPr defTabSz="360000"/>
            <a:r>
              <a:rPr lang="ru-RU" sz="1400" dirty="0" smtClean="0">
                <a:latin typeface="Arial" pitchFamily="34" charset="0"/>
                <a:cs typeface="Arial" pitchFamily="34" charset="0"/>
              </a:rPr>
              <a:t>1 группа здоровья – 1 197 (25,8%);</a:t>
            </a:r>
          </a:p>
          <a:p>
            <a:pPr defTabSz="360000"/>
            <a:r>
              <a:rPr lang="ru-RU" sz="1400" dirty="0" smtClean="0">
                <a:latin typeface="Arial" pitchFamily="34" charset="0"/>
                <a:cs typeface="Arial" pitchFamily="34" charset="0"/>
              </a:rPr>
              <a:t>2 группа здоровья – 153    (3,3%);</a:t>
            </a:r>
          </a:p>
          <a:p>
            <a:pPr defTabSz="360000"/>
            <a:r>
              <a:rPr lang="ru-RU" sz="1400" dirty="0" smtClean="0">
                <a:latin typeface="Arial" pitchFamily="34" charset="0"/>
                <a:cs typeface="Arial" pitchFamily="34" charset="0"/>
              </a:rPr>
              <a:t>3 группа здоровья – 3 285 (70,9%).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40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536" y="116632"/>
            <a:ext cx="8496944" cy="40011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2000" b="1" dirty="0" smtClean="0">
                <a:solidFill>
                  <a:schemeClr val="tx2"/>
                </a:solidFill>
              </a:rPr>
              <a:t>Реализация </a:t>
            </a:r>
            <a:r>
              <a:rPr lang="ru-RU" sz="2000" b="1" dirty="0">
                <a:solidFill>
                  <a:schemeClr val="tx2"/>
                </a:solidFill>
              </a:rPr>
              <a:t>приоритетного национального проекта «Здоровье</a:t>
            </a:r>
            <a:r>
              <a:rPr lang="ru-RU" sz="2000" b="1" dirty="0" smtClean="0">
                <a:solidFill>
                  <a:schemeClr val="tx2"/>
                </a:solidFill>
              </a:rPr>
              <a:t>»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1196752"/>
            <a:ext cx="8640960" cy="5262979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defTabSz="360000"/>
            <a:r>
              <a:rPr lang="ru-RU" sz="1400" b="1" dirty="0" smtClean="0"/>
              <a:t>	1. </a:t>
            </a:r>
            <a:r>
              <a:rPr lang="ru-RU" sz="1400" b="1" dirty="0">
                <a:latin typeface="+mn-lt"/>
              </a:rPr>
              <a:t>Укомплектованность участковой службы врачами </a:t>
            </a:r>
            <a:r>
              <a:rPr lang="ru-RU" sz="1400" b="1" dirty="0" smtClean="0">
                <a:latin typeface="+mn-lt"/>
              </a:rPr>
              <a:t>снизилось с 57% </a:t>
            </a:r>
            <a:r>
              <a:rPr lang="ru-RU" sz="1400" b="1" dirty="0">
                <a:latin typeface="+mn-lt"/>
              </a:rPr>
              <a:t>до </a:t>
            </a:r>
            <a:r>
              <a:rPr lang="ru-RU" sz="1400" b="1" dirty="0" smtClean="0">
                <a:latin typeface="+mn-lt"/>
              </a:rPr>
              <a:t>41% </a:t>
            </a:r>
            <a:r>
              <a:rPr lang="ru-RU" sz="1400" b="1" dirty="0">
                <a:latin typeface="+mn-lt"/>
              </a:rPr>
              <a:t>(</a:t>
            </a:r>
            <a:r>
              <a:rPr lang="ru-RU" sz="1400" b="1" dirty="0" smtClean="0">
                <a:latin typeface="+mn-lt"/>
              </a:rPr>
              <a:t>13 </a:t>
            </a:r>
            <a:r>
              <a:rPr lang="ru-RU" sz="1400" b="1" dirty="0">
                <a:latin typeface="+mn-lt"/>
              </a:rPr>
              <a:t>врачей на 31,5 ст</a:t>
            </a:r>
            <a:r>
              <a:rPr lang="ru-RU" sz="1400" b="1" dirty="0" smtClean="0">
                <a:latin typeface="+mn-lt"/>
              </a:rPr>
              <a:t>.).</a:t>
            </a:r>
          </a:p>
          <a:p>
            <a:pPr defTabSz="360000"/>
            <a:r>
              <a:rPr lang="ru-RU" sz="1400" dirty="0">
                <a:latin typeface="+mn-lt"/>
              </a:rPr>
              <a:t>	</a:t>
            </a:r>
            <a:r>
              <a:rPr lang="ru-RU" sz="1400" dirty="0" smtClean="0">
                <a:latin typeface="+mn-lt"/>
              </a:rPr>
              <a:t>Но </a:t>
            </a:r>
            <a:r>
              <a:rPr lang="ru-RU" sz="1400" dirty="0">
                <a:latin typeface="+mn-lt"/>
              </a:rPr>
              <a:t>в течении 6 месяцев </a:t>
            </a:r>
            <a:r>
              <a:rPr lang="ru-RU" sz="1400" dirty="0" smtClean="0">
                <a:latin typeface="+mn-lt"/>
              </a:rPr>
              <a:t>2013 </a:t>
            </a:r>
            <a:r>
              <a:rPr lang="ru-RU" sz="1400" dirty="0">
                <a:latin typeface="+mn-lt"/>
              </a:rPr>
              <a:t>г. укомплектованность физическими лицами участковых врачей-терапевтов ведущих прием доходила до </a:t>
            </a:r>
            <a:r>
              <a:rPr lang="ru-RU" sz="1400" dirty="0" smtClean="0">
                <a:latin typeface="+mn-lt"/>
              </a:rPr>
              <a:t>36%.</a:t>
            </a:r>
            <a:endParaRPr lang="ru-RU" sz="1400" dirty="0">
              <a:latin typeface="+mn-lt"/>
            </a:endParaRPr>
          </a:p>
          <a:p>
            <a:pPr defTabSz="360000"/>
            <a:r>
              <a:rPr lang="ru-RU" sz="1400" dirty="0" smtClean="0">
                <a:latin typeface="+mn-lt"/>
              </a:rPr>
              <a:t>	Процент </a:t>
            </a:r>
            <a:r>
              <a:rPr lang="ru-RU" sz="1400" dirty="0">
                <a:latin typeface="+mn-lt"/>
              </a:rPr>
              <a:t>укомплектованности участковыми медсестрами снизился на </a:t>
            </a:r>
            <a:r>
              <a:rPr lang="ru-RU" sz="1400" dirty="0" smtClean="0">
                <a:latin typeface="+mn-lt"/>
              </a:rPr>
              <a:t>29% </a:t>
            </a:r>
            <a:r>
              <a:rPr lang="ru-RU" sz="1400" dirty="0">
                <a:latin typeface="+mn-lt"/>
              </a:rPr>
              <a:t>(в связи с увольнением </a:t>
            </a:r>
            <a:r>
              <a:rPr lang="ru-RU" sz="1400" dirty="0" smtClean="0">
                <a:latin typeface="+mn-lt"/>
              </a:rPr>
              <a:t>5 </a:t>
            </a:r>
            <a:r>
              <a:rPr lang="ru-RU" sz="1400" dirty="0">
                <a:latin typeface="+mn-lt"/>
              </a:rPr>
              <a:t>м/с)  и составил </a:t>
            </a:r>
            <a:r>
              <a:rPr lang="ru-RU" sz="1400" dirty="0" smtClean="0">
                <a:latin typeface="+mn-lt"/>
              </a:rPr>
              <a:t>28% </a:t>
            </a:r>
            <a:r>
              <a:rPr lang="ru-RU" sz="1400" dirty="0">
                <a:latin typeface="+mn-lt"/>
              </a:rPr>
              <a:t>(</a:t>
            </a:r>
            <a:r>
              <a:rPr lang="ru-RU" sz="1400" dirty="0" smtClean="0">
                <a:latin typeface="+mn-lt"/>
              </a:rPr>
              <a:t>12 </a:t>
            </a:r>
            <a:r>
              <a:rPr lang="ru-RU" sz="1400" dirty="0">
                <a:latin typeface="+mn-lt"/>
              </a:rPr>
              <a:t>м/с), в </a:t>
            </a:r>
            <a:r>
              <a:rPr lang="ru-RU" sz="1400" dirty="0" smtClean="0">
                <a:latin typeface="+mn-lt"/>
              </a:rPr>
              <a:t>2012 </a:t>
            </a:r>
            <a:r>
              <a:rPr lang="ru-RU" sz="1400" dirty="0">
                <a:latin typeface="+mn-lt"/>
              </a:rPr>
              <a:t>г. – </a:t>
            </a:r>
            <a:r>
              <a:rPr lang="ru-RU" sz="1400" dirty="0" smtClean="0">
                <a:latin typeface="+mn-lt"/>
              </a:rPr>
              <a:t>34% (17 </a:t>
            </a:r>
            <a:r>
              <a:rPr lang="ru-RU" sz="1400" dirty="0">
                <a:latin typeface="+mn-lt"/>
              </a:rPr>
              <a:t>м/с). </a:t>
            </a:r>
          </a:p>
          <a:p>
            <a:pPr defTabSz="360000"/>
            <a:r>
              <a:rPr lang="ru-RU" sz="1400" dirty="0" smtClean="0">
                <a:latin typeface="+mn-lt"/>
              </a:rPr>
              <a:t>	Сертификаты </a:t>
            </a:r>
            <a:r>
              <a:rPr lang="ru-RU" sz="1400" dirty="0">
                <a:latin typeface="+mn-lt"/>
              </a:rPr>
              <a:t>имеют все участковые терапевты и участковые мед. сестры. </a:t>
            </a:r>
          </a:p>
          <a:p>
            <a:pPr defTabSz="360000"/>
            <a:r>
              <a:rPr lang="ru-RU" sz="1400" dirty="0">
                <a:latin typeface="+mn-lt"/>
              </a:rPr>
              <a:t>	</a:t>
            </a:r>
            <a:r>
              <a:rPr lang="ru-RU" sz="1400" dirty="0" smtClean="0">
                <a:latin typeface="+mn-lt"/>
              </a:rPr>
              <a:t>Квалификационную </a:t>
            </a:r>
            <a:r>
              <a:rPr lang="ru-RU" sz="1400" dirty="0">
                <a:latin typeface="+mn-lt"/>
              </a:rPr>
              <a:t>категорию имеют </a:t>
            </a:r>
            <a:r>
              <a:rPr lang="ru-RU" sz="1400" dirty="0" smtClean="0">
                <a:latin typeface="+mn-lt"/>
              </a:rPr>
              <a:t>8 </a:t>
            </a:r>
            <a:r>
              <a:rPr lang="ru-RU" sz="1400" dirty="0">
                <a:latin typeface="+mn-lt"/>
              </a:rPr>
              <a:t>участковых врачей </a:t>
            </a:r>
            <a:r>
              <a:rPr lang="ru-RU" sz="1400" dirty="0" smtClean="0">
                <a:latin typeface="+mn-lt"/>
              </a:rPr>
              <a:t>(61,5%): </a:t>
            </a:r>
            <a:endParaRPr lang="ru-RU" sz="1400" dirty="0">
              <a:latin typeface="+mn-lt"/>
            </a:endParaRPr>
          </a:p>
          <a:p>
            <a:pPr defTabSz="360000"/>
            <a:r>
              <a:rPr lang="ru-RU" sz="1400" dirty="0">
                <a:latin typeface="+mn-lt"/>
              </a:rPr>
              <a:t> </a:t>
            </a:r>
            <a:r>
              <a:rPr lang="ru-RU" sz="1400" dirty="0" smtClean="0">
                <a:latin typeface="+mn-lt"/>
              </a:rPr>
              <a:t>- высшую </a:t>
            </a:r>
            <a:r>
              <a:rPr lang="ru-RU" sz="1400" dirty="0">
                <a:latin typeface="+mn-lt"/>
              </a:rPr>
              <a:t>категорию – 8 чел.;</a:t>
            </a:r>
          </a:p>
          <a:p>
            <a:pPr defTabSz="360000"/>
            <a:r>
              <a:rPr lang="ru-RU" sz="1400" dirty="0">
                <a:latin typeface="+mn-lt"/>
              </a:rPr>
              <a:t>	Квалификационную категорию имеют </a:t>
            </a:r>
            <a:r>
              <a:rPr lang="ru-RU" sz="1400" dirty="0" smtClean="0">
                <a:latin typeface="+mn-lt"/>
              </a:rPr>
              <a:t>12 </a:t>
            </a:r>
            <a:r>
              <a:rPr lang="ru-RU" sz="1400" dirty="0">
                <a:latin typeface="+mn-lt"/>
              </a:rPr>
              <a:t>медсестер (100%):</a:t>
            </a:r>
          </a:p>
          <a:p>
            <a:pPr defTabSz="360000"/>
            <a:r>
              <a:rPr lang="ru-RU" sz="1400" dirty="0" smtClean="0">
                <a:latin typeface="+mn-lt"/>
              </a:rPr>
              <a:t>- высшую </a:t>
            </a:r>
            <a:r>
              <a:rPr lang="ru-RU" sz="1400" dirty="0">
                <a:latin typeface="+mn-lt"/>
              </a:rPr>
              <a:t>категорию </a:t>
            </a:r>
            <a:r>
              <a:rPr lang="ru-RU" sz="1400" dirty="0" smtClean="0">
                <a:latin typeface="+mn-lt"/>
              </a:rPr>
              <a:t> – </a:t>
            </a:r>
            <a:r>
              <a:rPr lang="ru-RU" sz="1400" dirty="0">
                <a:latin typeface="+mn-lt"/>
              </a:rPr>
              <a:t>3 чел.;</a:t>
            </a:r>
          </a:p>
          <a:p>
            <a:pPr defTabSz="360000"/>
            <a:r>
              <a:rPr lang="ru-RU" sz="1400" dirty="0" smtClean="0">
                <a:latin typeface="+mn-lt"/>
              </a:rPr>
              <a:t>- I </a:t>
            </a:r>
            <a:r>
              <a:rPr lang="ru-RU" sz="1400" dirty="0">
                <a:latin typeface="+mn-lt"/>
              </a:rPr>
              <a:t>категорию           </a:t>
            </a:r>
            <a:r>
              <a:rPr lang="ru-RU" sz="1400" dirty="0" smtClean="0">
                <a:latin typeface="+mn-lt"/>
              </a:rPr>
              <a:t>    </a:t>
            </a:r>
            <a:r>
              <a:rPr lang="ru-RU" sz="1400" dirty="0">
                <a:latin typeface="+mn-lt"/>
              </a:rPr>
              <a:t>– </a:t>
            </a:r>
            <a:r>
              <a:rPr lang="ru-RU" sz="1400" dirty="0" smtClean="0">
                <a:latin typeface="+mn-lt"/>
              </a:rPr>
              <a:t>8 </a:t>
            </a:r>
            <a:r>
              <a:rPr lang="ru-RU" sz="1400" dirty="0">
                <a:latin typeface="+mn-lt"/>
              </a:rPr>
              <a:t>чел.</a:t>
            </a:r>
          </a:p>
          <a:p>
            <a:pPr defTabSz="360000"/>
            <a:r>
              <a:rPr lang="ru-RU" sz="1400" dirty="0" smtClean="0">
                <a:latin typeface="+mn-lt"/>
              </a:rPr>
              <a:t>- </a:t>
            </a:r>
            <a:r>
              <a:rPr lang="en-US" sz="1400" dirty="0" smtClean="0">
                <a:latin typeface="+mn-lt"/>
              </a:rPr>
              <a:t>II</a:t>
            </a:r>
            <a:r>
              <a:rPr lang="ru-RU" sz="1400" dirty="0" smtClean="0">
                <a:latin typeface="+mn-lt"/>
              </a:rPr>
              <a:t> </a:t>
            </a:r>
            <a:r>
              <a:rPr lang="ru-RU" sz="1400" dirty="0">
                <a:latin typeface="+mn-lt"/>
              </a:rPr>
              <a:t>категорию         </a:t>
            </a:r>
            <a:r>
              <a:rPr lang="ru-RU" sz="1400" dirty="0" smtClean="0">
                <a:latin typeface="+mn-lt"/>
              </a:rPr>
              <a:t>     -  1 </a:t>
            </a:r>
            <a:r>
              <a:rPr lang="ru-RU" sz="1400" dirty="0">
                <a:latin typeface="+mn-lt"/>
              </a:rPr>
              <a:t>чел.	</a:t>
            </a:r>
            <a:endParaRPr lang="ru-RU" sz="1400" dirty="0" smtClean="0">
              <a:latin typeface="+mn-lt"/>
            </a:endParaRPr>
          </a:p>
          <a:p>
            <a:pPr defTabSz="360000"/>
            <a:endParaRPr lang="ru-RU" sz="1400" dirty="0">
              <a:latin typeface="+mn-lt"/>
            </a:endParaRPr>
          </a:p>
          <a:p>
            <a:pPr defTabSz="360000"/>
            <a:r>
              <a:rPr lang="ru-RU" sz="1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2. Диагностическое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оборудование, полученное по национальному проекту «Здоровье»:</a:t>
            </a:r>
          </a:p>
          <a:p>
            <a:pPr defTabSz="360000"/>
            <a:r>
              <a:rPr lang="ru-RU" sz="1400" dirty="0">
                <a:latin typeface="Arial" pitchFamily="34" charset="0"/>
                <a:cs typeface="Arial" pitchFamily="34" charset="0"/>
              </a:rPr>
              <a:t>   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defTabSz="360000"/>
            <a:r>
              <a:rPr lang="ru-RU" sz="1400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Флюорографический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цифровой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малодозовый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аппарат ФЦ – 01 «Электрон», стоимостью 2 276 830 руб. получен в 2007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году. 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defTabSz="360000"/>
            <a:r>
              <a:rPr lang="ru-RU" sz="1400" dirty="0">
                <a:latin typeface="Arial" pitchFamily="34" charset="0"/>
                <a:cs typeface="Arial" pitchFamily="34" charset="0"/>
              </a:rPr>
              <a:t>	В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2013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г.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ф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люорографе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проведено исследований 21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802,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что на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1,7%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больше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2012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г.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(21 436 исследований). Аппарат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работал в течение года без простоев.</a:t>
            </a:r>
          </a:p>
          <a:p>
            <a:pPr defTabSz="360000"/>
            <a:r>
              <a:rPr lang="ru-RU" sz="1400" dirty="0" smtClean="0">
                <a:latin typeface="Arial" pitchFamily="34" charset="0"/>
                <a:cs typeface="Arial" pitchFamily="34" charset="0"/>
              </a:rPr>
              <a:t>	В 2013 году на анализаторе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показателей гемостаза 2х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канальный АПГ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2 – 02.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получен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в 2008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г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.) проведено 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исследований 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11 338,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что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на 13%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больше, чем в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2012 г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. –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10 054 исследований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360000"/>
            <a:r>
              <a:rPr lang="ru-RU" sz="1400" dirty="0" smtClean="0">
                <a:latin typeface="Arial" pitchFamily="34" charset="0"/>
                <a:cs typeface="Arial" pitchFamily="34" charset="0"/>
              </a:rPr>
              <a:t>	В 2013 г. проведено исследований на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иммунно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-ферментном анализаторе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«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Биорад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»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(получен в 2010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г.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) – 22 670, что на 19% меньше 2012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г.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(27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856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исследований).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	</a:t>
            </a:r>
            <a:endParaRPr lang="ru-RU" sz="1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39761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536" y="291360"/>
            <a:ext cx="8496944" cy="64633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chemeClr val="tx2"/>
                </a:solidFill>
              </a:rPr>
              <a:t>Реализация </a:t>
            </a:r>
            <a:r>
              <a:rPr lang="ru-RU" b="1" dirty="0">
                <a:solidFill>
                  <a:schemeClr val="tx2"/>
                </a:solidFill>
              </a:rPr>
              <a:t>приоритетного национального проекта «Здоровье</a:t>
            </a:r>
            <a:r>
              <a:rPr lang="ru-RU" b="1" dirty="0" smtClean="0">
                <a:solidFill>
                  <a:schemeClr val="tx2"/>
                </a:solidFill>
              </a:rPr>
              <a:t>» (продолжение)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1198447"/>
            <a:ext cx="8424936" cy="5262979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ru-RU" sz="1400" b="1" dirty="0"/>
              <a:t>3</a:t>
            </a:r>
            <a:r>
              <a:rPr lang="ru-RU" sz="1400" b="1" dirty="0" smtClean="0"/>
              <a:t>. </a:t>
            </a:r>
            <a:r>
              <a:rPr lang="ru-RU" sz="1400" b="1" dirty="0"/>
              <a:t>Дополнительная иммунизация</a:t>
            </a:r>
            <a:r>
              <a:rPr lang="ru-RU" sz="1400" b="1" dirty="0" smtClean="0"/>
              <a:t>.</a:t>
            </a:r>
          </a:p>
          <a:p>
            <a:endParaRPr lang="ru-RU" sz="1400" dirty="0"/>
          </a:p>
          <a:p>
            <a:r>
              <a:rPr lang="ru-RU" sz="1400" dirty="0"/>
              <a:t>По дополнительной иммунизации в </a:t>
            </a:r>
            <a:r>
              <a:rPr lang="ru-RU" sz="1400" dirty="0" smtClean="0"/>
              <a:t>2013 </a:t>
            </a:r>
            <a:r>
              <a:rPr lang="ru-RU" sz="1400" dirty="0"/>
              <a:t>г. проведены прививки:</a:t>
            </a: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  <a:p>
            <a:endParaRPr lang="ru-RU" sz="1400" dirty="0" smtClean="0"/>
          </a:p>
          <a:p>
            <a:r>
              <a:rPr lang="ru-RU" sz="1400" dirty="0" smtClean="0"/>
              <a:t>Вакцинация против дифтерии выполнена на 96,3%, ревакцинация на 98,8%;</a:t>
            </a:r>
          </a:p>
          <a:p>
            <a:r>
              <a:rPr lang="ru-RU" sz="1400" dirty="0" smtClean="0"/>
              <a:t>вакцинация против столбняка выполнена на 85%, ревакцинация на 97%.</a:t>
            </a:r>
          </a:p>
          <a:p>
            <a:r>
              <a:rPr lang="ru-RU" sz="1400" dirty="0" smtClean="0"/>
              <a:t>План </a:t>
            </a:r>
            <a:r>
              <a:rPr lang="ru-RU" sz="1400" dirty="0"/>
              <a:t>к полученной вакцине выполнен на 100</a:t>
            </a:r>
            <a:r>
              <a:rPr lang="ru-RU" sz="1400" dirty="0" smtClean="0"/>
              <a:t>%.</a:t>
            </a:r>
          </a:p>
          <a:p>
            <a:endParaRPr lang="ru-RU" sz="1400" b="1" dirty="0"/>
          </a:p>
          <a:p>
            <a:pPr marL="342900" indent="-342900">
              <a:buAutoNum type="arabicPeriod" startAt="4"/>
            </a:pPr>
            <a:r>
              <a:rPr lang="ru-RU" sz="1400" b="1" dirty="0" smtClean="0"/>
              <a:t>Работа </a:t>
            </a:r>
            <a:r>
              <a:rPr lang="ru-RU" sz="1400" b="1" dirty="0"/>
              <a:t>с родовыми </a:t>
            </a:r>
            <a:r>
              <a:rPr lang="ru-RU" sz="1400" b="1" dirty="0" smtClean="0"/>
              <a:t>сертификатами.</a:t>
            </a:r>
          </a:p>
          <a:p>
            <a:endParaRPr lang="ru-RU" sz="1400" dirty="0" smtClean="0"/>
          </a:p>
          <a:p>
            <a:r>
              <a:rPr lang="ru-RU" sz="1400" dirty="0" smtClean="0"/>
              <a:t>В 2013 г. беременных на учете состояло 307, до 12 недель – 277 жен.</a:t>
            </a:r>
          </a:p>
          <a:p>
            <a:r>
              <a:rPr lang="ru-RU" sz="1400" dirty="0" smtClean="0"/>
              <a:t>Выдано </a:t>
            </a:r>
            <a:r>
              <a:rPr lang="ru-RU" sz="1400" dirty="0"/>
              <a:t>родовых сертификатов всего – </a:t>
            </a:r>
            <a:r>
              <a:rPr lang="ru-RU" sz="1400" dirty="0" smtClean="0"/>
              <a:t>282, </a:t>
            </a:r>
            <a:r>
              <a:rPr lang="ru-RU" sz="1400" dirty="0"/>
              <a:t>в т</a:t>
            </a:r>
            <a:r>
              <a:rPr lang="ru-RU" sz="1400" dirty="0" smtClean="0"/>
              <a:t>. ч</a:t>
            </a:r>
            <a:r>
              <a:rPr lang="ru-RU" sz="1400" dirty="0"/>
              <a:t>. с 30 недель беременности </a:t>
            </a:r>
            <a:r>
              <a:rPr lang="ru-RU" sz="1400" dirty="0" smtClean="0"/>
              <a:t>282</a:t>
            </a:r>
            <a:r>
              <a:rPr lang="ru-RU" sz="1400" dirty="0"/>
              <a:t>.</a:t>
            </a:r>
          </a:p>
          <a:p>
            <a:r>
              <a:rPr lang="ru-RU" sz="1400" dirty="0" smtClean="0"/>
              <a:t>Оплачено </a:t>
            </a:r>
            <a:r>
              <a:rPr lang="ru-RU" sz="1400" dirty="0"/>
              <a:t>талонов №1 – </a:t>
            </a:r>
            <a:r>
              <a:rPr lang="ru-RU" sz="1400" dirty="0" smtClean="0"/>
              <a:t>282, </a:t>
            </a:r>
            <a:r>
              <a:rPr lang="ru-RU" sz="1400" dirty="0"/>
              <a:t>получено средств по талону №1 – </a:t>
            </a:r>
            <a:r>
              <a:rPr lang="ru-RU" sz="1400" dirty="0" smtClean="0"/>
              <a:t>927 000 </a:t>
            </a:r>
            <a:r>
              <a:rPr lang="ru-RU" sz="1400" dirty="0"/>
              <a:t>руб.</a:t>
            </a:r>
          </a:p>
          <a:p>
            <a:pPr algn="just"/>
            <a:r>
              <a:rPr lang="ru-RU" sz="1400" dirty="0" smtClean="0"/>
              <a:t>Израсходовано 823 904,15 руб.: </a:t>
            </a:r>
            <a:r>
              <a:rPr lang="ru-RU" sz="1400" dirty="0"/>
              <a:t>на заработную плату </a:t>
            </a:r>
            <a:r>
              <a:rPr lang="ru-RU" sz="1400" dirty="0" smtClean="0"/>
              <a:t>369 495,47 </a:t>
            </a:r>
            <a:r>
              <a:rPr lang="ru-RU" sz="1400" dirty="0"/>
              <a:t>руб., на приобретение медикаментов </a:t>
            </a:r>
            <a:r>
              <a:rPr lang="ru-RU" sz="1400" dirty="0" smtClean="0"/>
              <a:t>122 336,18 </a:t>
            </a:r>
            <a:r>
              <a:rPr lang="ru-RU" sz="1400" dirty="0"/>
              <a:t>руб. </a:t>
            </a:r>
            <a:r>
              <a:rPr lang="ru-RU" sz="1400" dirty="0" smtClean="0"/>
              <a:t>(13,2% </a:t>
            </a:r>
            <a:r>
              <a:rPr lang="ru-RU" sz="1400" dirty="0"/>
              <a:t>к полученным средствам).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609882"/>
              </p:ext>
            </p:extLst>
          </p:nvPr>
        </p:nvGraphicFramePr>
        <p:xfrm>
          <a:off x="1403648" y="1942568"/>
          <a:ext cx="6624736" cy="1858038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{0505E3EF-67EA-436B-97B2-0124C06EBD24}</a:tableStyleId>
              </a:tblPr>
              <a:tblGrid>
                <a:gridCol w="2530229"/>
                <a:gridCol w="1378170"/>
                <a:gridCol w="1174179"/>
                <a:gridCol w="1542158"/>
              </a:tblGrid>
              <a:tr h="3096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59" marR="6635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План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59" marR="66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Выполнено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59" marR="66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% выполнения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59" marR="66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96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V </a:t>
                      </a: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кори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59" marR="6635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59" marR="66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61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359" marR="66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101,6%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59" marR="66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6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RV</a:t>
                      </a: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 кори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59" marR="6635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250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59" marR="66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250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59" marR="66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59" marR="66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6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Гепатит 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59" marR="6635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2000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59" marR="66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2000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59" marR="66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59" marR="66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6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 краснухи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59" marR="6635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59" marR="66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42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59" marR="66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420%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59" marR="66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6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Грипп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59" marR="6635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11000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59" marR="66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11100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59" marR="66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100,9%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59" marR="66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828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536" y="291360"/>
            <a:ext cx="8496944" cy="36933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chemeClr val="tx2"/>
                </a:solidFill>
              </a:rPr>
              <a:t>Медико-социальный </a:t>
            </a:r>
            <a:r>
              <a:rPr lang="ru-RU" b="1" dirty="0">
                <a:solidFill>
                  <a:schemeClr val="tx2"/>
                </a:solidFill>
              </a:rPr>
              <a:t>кабинет для беременных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1198447"/>
            <a:ext cx="8064896" cy="4616648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ru-RU" sz="1400" dirty="0"/>
              <a:t>В женской консультации ГУЗ «ГБ № 11 г. Тулы» с 01.04.2012 г. организован и работает медико-социальный кабинет:</a:t>
            </a:r>
          </a:p>
          <a:p>
            <a:r>
              <a:rPr lang="ru-RU" sz="1400" dirty="0" smtClean="0"/>
              <a:t>1.Специалисты </a:t>
            </a:r>
            <a:r>
              <a:rPr lang="ru-RU" sz="1400" dirty="0"/>
              <a:t>кабинета:      </a:t>
            </a:r>
            <a:endParaRPr lang="ru-RU" sz="1400" dirty="0" smtClean="0"/>
          </a:p>
          <a:p>
            <a:r>
              <a:rPr lang="ru-RU" sz="1400" dirty="0" smtClean="0"/>
              <a:t>  	-</a:t>
            </a:r>
            <a:r>
              <a:rPr lang="ru-RU" sz="1400" dirty="0"/>
              <a:t>врач акушер-гинеколог</a:t>
            </a:r>
          </a:p>
          <a:p>
            <a:r>
              <a:rPr lang="ru-RU" sz="1400" dirty="0" smtClean="0"/>
              <a:t>   	-</a:t>
            </a:r>
            <a:r>
              <a:rPr lang="ru-RU" sz="1400" dirty="0"/>
              <a:t>акушерка</a:t>
            </a:r>
          </a:p>
          <a:p>
            <a:r>
              <a:rPr lang="ru-RU" sz="1400" dirty="0" smtClean="0"/>
              <a:t>   	-</a:t>
            </a:r>
            <a:r>
              <a:rPr lang="ru-RU" sz="1400" dirty="0"/>
              <a:t>психолог</a:t>
            </a:r>
          </a:p>
          <a:p>
            <a:r>
              <a:rPr lang="ru-RU" sz="1400" dirty="0"/>
              <a:t>	</a:t>
            </a:r>
            <a:r>
              <a:rPr lang="ru-RU" sz="1400" dirty="0" smtClean="0"/>
              <a:t>-</a:t>
            </a:r>
            <a:r>
              <a:rPr lang="ru-RU" sz="1400" dirty="0"/>
              <a:t>социальный работник (по необходимости)</a:t>
            </a:r>
          </a:p>
          <a:p>
            <a:r>
              <a:rPr lang="ru-RU" sz="1400" dirty="0"/>
              <a:t>	</a:t>
            </a:r>
            <a:r>
              <a:rPr lang="ru-RU" sz="1400" dirty="0" smtClean="0"/>
              <a:t>-</a:t>
            </a:r>
            <a:r>
              <a:rPr lang="ru-RU" sz="1400" dirty="0"/>
              <a:t>юрист (по необходимости)	</a:t>
            </a:r>
          </a:p>
          <a:p>
            <a:r>
              <a:rPr lang="ru-RU" sz="1400" dirty="0" smtClean="0"/>
              <a:t>2</a:t>
            </a:r>
            <a:r>
              <a:rPr lang="ru-RU" sz="1400" dirty="0"/>
              <a:t>. Количество беременных, направленных в кабинет медико-социальной помощи </a:t>
            </a:r>
            <a:r>
              <a:rPr lang="ru-RU" sz="1400" dirty="0" smtClean="0"/>
              <a:t>– </a:t>
            </a:r>
            <a:r>
              <a:rPr lang="ru-RU" sz="1400" b="1" dirty="0" smtClean="0"/>
              <a:t>78</a:t>
            </a:r>
            <a:r>
              <a:rPr lang="ru-RU" sz="1400" dirty="0" smtClean="0"/>
              <a:t>,(на 50% больше 2012 г.) </a:t>
            </a:r>
            <a:r>
              <a:rPr lang="ru-RU" sz="1400" dirty="0"/>
              <a:t>из них:</a:t>
            </a:r>
          </a:p>
          <a:p>
            <a:r>
              <a:rPr lang="ru-RU" sz="1400" dirty="0"/>
              <a:t>	оказавшихся в трудной жизненной ситуации и взятых на учет в женской </a:t>
            </a:r>
            <a:r>
              <a:rPr lang="ru-RU" sz="1400" dirty="0" smtClean="0"/>
              <a:t>	консультации </a:t>
            </a:r>
            <a:r>
              <a:rPr lang="ru-RU" sz="1400" dirty="0"/>
              <a:t>и в Пролетарском отделе управления социальной </a:t>
            </a:r>
          </a:p>
          <a:p>
            <a:r>
              <a:rPr lang="ru-RU" sz="1400" dirty="0" smtClean="0"/>
              <a:t>	защиты </a:t>
            </a:r>
            <a:r>
              <a:rPr lang="ru-RU" sz="1400" dirty="0"/>
              <a:t>населения – </a:t>
            </a:r>
            <a:r>
              <a:rPr lang="ru-RU" sz="1400" b="1" dirty="0" smtClean="0"/>
              <a:t>3</a:t>
            </a:r>
            <a:r>
              <a:rPr lang="ru-RU" sz="1400" dirty="0" smtClean="0"/>
              <a:t> </a:t>
            </a:r>
            <a:endParaRPr lang="ru-RU" sz="1400" dirty="0"/>
          </a:p>
          <a:p>
            <a:r>
              <a:rPr lang="ru-RU" sz="1400" dirty="0" smtClean="0"/>
              <a:t>Выдано </a:t>
            </a:r>
            <a:r>
              <a:rPr lang="ru-RU" sz="1400" dirty="0"/>
              <a:t>направлений: </a:t>
            </a:r>
            <a:endParaRPr lang="ru-RU" sz="1400" dirty="0" smtClean="0"/>
          </a:p>
          <a:p>
            <a:r>
              <a:rPr lang="ru-RU" sz="1400" dirty="0"/>
              <a:t>	</a:t>
            </a:r>
            <a:r>
              <a:rPr lang="ru-RU" sz="1400" dirty="0" smtClean="0"/>
              <a:t>для </a:t>
            </a:r>
            <a:r>
              <a:rPr lang="ru-RU" sz="1400" dirty="0"/>
              <a:t>получения единовременного пособия беременным в сроке свыше 25 недель, </a:t>
            </a:r>
            <a:r>
              <a:rPr lang="ru-RU" sz="1400" dirty="0" smtClean="0"/>
              <a:t>	доход </a:t>
            </a:r>
            <a:r>
              <a:rPr lang="ru-RU" sz="1400" dirty="0"/>
              <a:t>которых ниже прожиточного минимума - </a:t>
            </a:r>
            <a:r>
              <a:rPr lang="ru-RU" sz="1400" b="1" dirty="0" smtClean="0"/>
              <a:t>46 </a:t>
            </a:r>
            <a:r>
              <a:rPr lang="ru-RU" sz="1400" dirty="0" smtClean="0"/>
              <a:t>          </a:t>
            </a:r>
            <a:endParaRPr lang="ru-RU" sz="1400" dirty="0"/>
          </a:p>
          <a:p>
            <a:r>
              <a:rPr lang="ru-RU" sz="1400" b="1" dirty="0"/>
              <a:t>	</a:t>
            </a:r>
            <a:r>
              <a:rPr lang="ru-RU" sz="1400" dirty="0"/>
              <a:t>обратившихся в ж/к с целью прерывания беременности и направленных в кабинет </a:t>
            </a:r>
            <a:r>
              <a:rPr lang="ru-RU" sz="1400" dirty="0" smtClean="0"/>
              <a:t>	медико-социальной </a:t>
            </a:r>
            <a:r>
              <a:rPr lang="ru-RU" sz="1400" dirty="0"/>
              <a:t>помощи </a:t>
            </a:r>
            <a:r>
              <a:rPr lang="ru-RU" sz="1400" dirty="0" smtClean="0"/>
              <a:t>– </a:t>
            </a:r>
            <a:r>
              <a:rPr lang="ru-RU" sz="1400" b="1" dirty="0" smtClean="0"/>
              <a:t>31 </a:t>
            </a:r>
            <a:r>
              <a:rPr lang="ru-RU" sz="1400" dirty="0" smtClean="0"/>
              <a:t>(на 63% больше 2012 г.)</a:t>
            </a:r>
            <a:endParaRPr lang="ru-RU" sz="1400" dirty="0"/>
          </a:p>
          <a:p>
            <a:r>
              <a:rPr lang="ru-RU" sz="1400" b="1" dirty="0"/>
              <a:t>	</a:t>
            </a:r>
            <a:r>
              <a:rPr lang="ru-RU" sz="1400" dirty="0"/>
              <a:t>из них отказались от прерывания беременности и встали на учет </a:t>
            </a:r>
            <a:r>
              <a:rPr lang="ru-RU" sz="1400" dirty="0" smtClean="0"/>
              <a:t>– </a:t>
            </a:r>
            <a:r>
              <a:rPr lang="ru-RU" sz="1400" b="1" dirty="0" smtClean="0"/>
              <a:t>18</a:t>
            </a:r>
            <a:r>
              <a:rPr lang="ru-RU" sz="1400" dirty="0" smtClean="0"/>
              <a:t> (на 7 жен. больше, чем в 2012 г.)</a:t>
            </a:r>
            <a:endParaRPr lang="ru-RU" sz="1400" dirty="0"/>
          </a:p>
          <a:p>
            <a:endParaRPr lang="ru-RU" sz="1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52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116632"/>
            <a:ext cx="4680520" cy="36004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800" dirty="0">
                <a:solidFill>
                  <a:schemeClr val="tx1"/>
                </a:solidFill>
              </a:rPr>
              <a:t>С</a:t>
            </a:r>
            <a:r>
              <a:rPr lang="ru-RU" sz="1800" dirty="0" smtClean="0">
                <a:solidFill>
                  <a:schemeClr val="tx1"/>
                </a:solidFill>
              </a:rPr>
              <a:t>мертность </a:t>
            </a:r>
            <a:r>
              <a:rPr lang="ru-RU" sz="1800" dirty="0">
                <a:solidFill>
                  <a:schemeClr val="tx1"/>
                </a:solidFill>
              </a:rPr>
              <a:t>вне стационара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5100" y="5805264"/>
            <a:ext cx="7985221" cy="738664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46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360000"/>
            <a:r>
              <a:rPr lang="ru-RU" sz="1400" dirty="0" smtClean="0"/>
              <a:t>Самый большой процент смертности составляют сердечно-сосудистые заболевания 49,3%( в 2012 году – 63,5%), что меньше на 22,5 %; среди ССЗ на первом месте ИБС – 51%, а в 2012 году ЦВЗ – 63%.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9125" y="620713"/>
            <a:ext cx="7985125" cy="517525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46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358775"/>
            <a:r>
              <a:rPr lang="ru-RU" sz="1400" dirty="0">
                <a:solidFill>
                  <a:srgbClr val="000000"/>
                </a:solidFill>
              </a:rPr>
              <a:t>В 2013 г. смертность вне стационара составила в районе обслуживания 649 чел. (вместе с ПАВ и СМЭ), что больше 2011 года на 2% (634), но меньше 2012 года на 1% (655).</a:t>
            </a:r>
          </a:p>
        </p:txBody>
      </p:sp>
      <p:graphicFrame>
        <p:nvGraphicFramePr>
          <p:cNvPr id="4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0247065"/>
              </p:ext>
            </p:extLst>
          </p:nvPr>
        </p:nvGraphicFramePr>
        <p:xfrm>
          <a:off x="514982" y="1319560"/>
          <a:ext cx="8193409" cy="4363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667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536" y="179348"/>
            <a:ext cx="8496944" cy="36933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chemeClr val="tx2"/>
                </a:solidFill>
              </a:rPr>
              <a:t>Работа </a:t>
            </a:r>
            <a:r>
              <a:rPr lang="ru-RU" b="1" dirty="0">
                <a:solidFill>
                  <a:schemeClr val="tx2"/>
                </a:solidFill>
              </a:rPr>
              <a:t>смотрового кабинета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3140968"/>
            <a:ext cx="8064896" cy="2462213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ru-RU" sz="1400" dirty="0"/>
              <a:t>Все первично осмотренные женщины обследованы </a:t>
            </a:r>
            <a:r>
              <a:rPr lang="ru-RU" sz="1400" dirty="0" err="1"/>
              <a:t>цитологически</a:t>
            </a:r>
            <a:r>
              <a:rPr lang="ru-RU" sz="1400" dirty="0"/>
              <a:t> – 100%.</a:t>
            </a:r>
          </a:p>
          <a:p>
            <a:r>
              <a:rPr lang="ru-RU" sz="1400" dirty="0" smtClean="0"/>
              <a:t>Злокачественных </a:t>
            </a:r>
            <a:r>
              <a:rPr lang="ru-RU" sz="1400" dirty="0"/>
              <a:t>заболеваний </a:t>
            </a:r>
            <a:r>
              <a:rPr lang="ru-RU" sz="1400" dirty="0" smtClean="0"/>
              <a:t>выявлено:</a:t>
            </a:r>
          </a:p>
          <a:p>
            <a:endParaRPr lang="ru-RU" sz="1400" dirty="0"/>
          </a:p>
          <a:p>
            <a:pPr marL="1520825" indent="-1520825"/>
            <a:r>
              <a:rPr lang="ru-RU" sz="1400" dirty="0" smtClean="0"/>
              <a:t>2011 </a:t>
            </a:r>
            <a:r>
              <a:rPr lang="ru-RU" sz="1400" dirty="0"/>
              <a:t>г. – </a:t>
            </a:r>
            <a:r>
              <a:rPr lang="ru-RU" sz="1400" dirty="0" smtClean="0"/>
              <a:t>5, из них мужчин </a:t>
            </a:r>
            <a:r>
              <a:rPr lang="ru-RU" sz="1400" dirty="0"/>
              <a:t>– 1 (рак простаты </a:t>
            </a:r>
            <a:r>
              <a:rPr lang="ru-RU" sz="1400" dirty="0" smtClean="0"/>
              <a:t>);                                                                                                                                                                                               женщин – 4 (рак </a:t>
            </a:r>
            <a:r>
              <a:rPr lang="ru-RU" sz="1400" dirty="0"/>
              <a:t>ш/матки – 1, рак мол. железы – 2, рак матки -</a:t>
            </a:r>
            <a:r>
              <a:rPr lang="ru-RU" sz="1400" dirty="0" smtClean="0"/>
              <a:t>1); </a:t>
            </a:r>
          </a:p>
          <a:p>
            <a:pPr marL="1520825" indent="-1520825"/>
            <a:endParaRPr lang="ru-RU" sz="1400" dirty="0"/>
          </a:p>
          <a:p>
            <a:r>
              <a:rPr lang="ru-RU" sz="1400" dirty="0"/>
              <a:t>2012 г. – 3, из них мужчин – </a:t>
            </a:r>
            <a:r>
              <a:rPr lang="ru-RU" sz="1400" dirty="0" smtClean="0"/>
              <a:t>1, 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                            женщин </a:t>
            </a:r>
            <a:r>
              <a:rPr lang="ru-RU" sz="1400" dirty="0"/>
              <a:t>- 2 (рак кожи, рак мол. железы, рак матки</a:t>
            </a:r>
            <a:r>
              <a:rPr lang="ru-RU" sz="1400" dirty="0" smtClean="0"/>
              <a:t>);</a:t>
            </a:r>
          </a:p>
          <a:p>
            <a:endParaRPr lang="ru-RU" sz="1400" dirty="0" smtClean="0"/>
          </a:p>
          <a:p>
            <a:r>
              <a:rPr lang="ru-RU" sz="1400" dirty="0" smtClean="0"/>
              <a:t>2013 г. – 10, из них мужчин – 6 (рак простаты - 3, мочевого пуз. - 2, почки - 1), 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                              женщин – 4 (рак молочной железы - 2, щитовидной железы – 1, матки - 1).</a:t>
            </a:r>
            <a:endParaRPr lang="en-US" sz="1400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386688"/>
              </p:ext>
            </p:extLst>
          </p:nvPr>
        </p:nvGraphicFramePr>
        <p:xfrm>
          <a:off x="899592" y="1052736"/>
          <a:ext cx="6624736" cy="14935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{0505E3EF-67EA-436B-97B2-0124C06EBD24}</a:tableStyleId>
              </a:tblPr>
              <a:tblGrid>
                <a:gridCol w="3128811"/>
                <a:gridCol w="1058621"/>
                <a:gridCol w="1218652"/>
                <a:gridCol w="1218652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2011 г.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2012 г. 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</a:t>
                      </a:r>
                      <a:r>
                        <a:rPr lang="ru-RU" sz="1400" dirty="0">
                          <a:effectLst/>
                        </a:rPr>
                        <a:t> полугодие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</a:rPr>
                        <a:t>2013 г. </a:t>
                      </a:r>
                      <a:endParaRPr lang="ru-R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План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5000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2100 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+mn-lt"/>
                          <a:ea typeface="Times New Roman"/>
                        </a:rPr>
                        <a:t>2380</a:t>
                      </a:r>
                      <a:endParaRPr lang="ru-RU" sz="1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Осмотрено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5000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2158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+mn-lt"/>
                          <a:ea typeface="Times New Roman"/>
                        </a:rPr>
                        <a:t>2278</a:t>
                      </a:r>
                      <a:endParaRPr lang="ru-RU" sz="1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Проценты осмотренных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100%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100%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+mn-lt"/>
                          <a:ea typeface="Times New Roman"/>
                        </a:rPr>
                        <a:t>95,7</a:t>
                      </a:r>
                      <a:endParaRPr lang="ru-RU" sz="1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Из всего осмотренных - мужчин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987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291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+mn-lt"/>
                          <a:ea typeface="Times New Roman"/>
                        </a:rPr>
                        <a:t>474</a:t>
                      </a:r>
                      <a:endParaRPr lang="ru-RU" sz="1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Процент осмотренных </a:t>
                      </a:r>
                      <a:r>
                        <a:rPr lang="ru-RU" sz="1400" dirty="0" smtClean="0">
                          <a:effectLst/>
                        </a:rPr>
                        <a:t>мужчин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20%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13,5%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+mn-lt"/>
                          <a:ea typeface="Times New Roman"/>
                        </a:rPr>
                        <a:t>20,8%</a:t>
                      </a:r>
                      <a:endParaRPr lang="ru-RU" sz="1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6153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87624" y="332656"/>
            <a:ext cx="6984776" cy="36933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</a:rPr>
              <a:t>Выполнение </a:t>
            </a:r>
            <a:r>
              <a:rPr lang="ru-RU" b="1" dirty="0">
                <a:solidFill>
                  <a:schemeClr val="tx1"/>
                </a:solidFill>
              </a:rPr>
              <a:t>ФЗ № 122 в разделе ОНЛП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951" y="1124744"/>
            <a:ext cx="8640960" cy="353943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defTabSz="360000"/>
            <a:r>
              <a:rPr lang="ru-RU" sz="1400" dirty="0" smtClean="0"/>
              <a:t>	</a:t>
            </a:r>
            <a:r>
              <a:rPr lang="ru-RU" sz="1400" dirty="0"/>
              <a:t>В течение </a:t>
            </a:r>
            <a:r>
              <a:rPr lang="ru-RU" sz="1400" dirty="0" smtClean="0"/>
              <a:t>2013 </a:t>
            </a:r>
            <a:r>
              <a:rPr lang="ru-RU" sz="1400" dirty="0"/>
              <a:t>г. поликлиника работала по выполнению ФЗ № 122 и соответствующих приказов МЗ РФ №255,256.</a:t>
            </a:r>
          </a:p>
          <a:p>
            <a:pPr defTabSz="360000"/>
            <a:r>
              <a:rPr lang="ru-RU" sz="1400" dirty="0"/>
              <a:t>	Федеральных льготников </a:t>
            </a:r>
            <a:r>
              <a:rPr lang="ru-RU" sz="1400" dirty="0" smtClean="0"/>
              <a:t>7 754, </a:t>
            </a:r>
            <a:r>
              <a:rPr lang="ru-RU" sz="1400" dirty="0"/>
              <a:t>сохранили НСУ </a:t>
            </a:r>
            <a:r>
              <a:rPr lang="ru-RU" sz="1400" dirty="0" smtClean="0"/>
              <a:t>1 309.</a:t>
            </a:r>
            <a:endParaRPr lang="ru-RU" sz="1400" dirty="0"/>
          </a:p>
          <a:p>
            <a:pPr defTabSz="360000"/>
            <a:r>
              <a:rPr lang="ru-RU" sz="1400" dirty="0"/>
              <a:t>	В </a:t>
            </a:r>
            <a:r>
              <a:rPr lang="ru-RU" sz="1400" dirty="0" smtClean="0"/>
              <a:t>2013 </a:t>
            </a:r>
            <a:r>
              <a:rPr lang="ru-RU" sz="1400" dirty="0"/>
              <a:t>г. за выпиской льготных рецептов обратилось </a:t>
            </a:r>
            <a:r>
              <a:rPr lang="ru-RU" sz="1400" dirty="0" smtClean="0"/>
              <a:t>617 </a:t>
            </a:r>
            <a:r>
              <a:rPr lang="ru-RU" sz="1400" dirty="0"/>
              <a:t>чел.</a:t>
            </a:r>
          </a:p>
          <a:p>
            <a:pPr defTabSz="360000"/>
            <a:r>
              <a:rPr lang="ru-RU" sz="1400" dirty="0"/>
              <a:t>	Выписано льготных рецептов </a:t>
            </a:r>
            <a:r>
              <a:rPr lang="ru-RU" sz="1400" dirty="0" smtClean="0"/>
              <a:t>13 637, </a:t>
            </a:r>
            <a:r>
              <a:rPr lang="ru-RU" sz="1400" dirty="0"/>
              <a:t>что составило </a:t>
            </a:r>
            <a:r>
              <a:rPr lang="ru-RU" sz="1400" dirty="0" smtClean="0"/>
              <a:t>22 </a:t>
            </a:r>
            <a:r>
              <a:rPr lang="ru-RU" sz="1400" dirty="0"/>
              <a:t>рецепта в год, и </a:t>
            </a:r>
            <a:r>
              <a:rPr lang="ru-RU" sz="1400" dirty="0" smtClean="0"/>
              <a:t>1,8 </a:t>
            </a:r>
            <a:r>
              <a:rPr lang="ru-RU" sz="1400" dirty="0"/>
              <a:t>рецепта в месяц на одного федерального </a:t>
            </a:r>
            <a:r>
              <a:rPr lang="ru-RU" sz="1400" dirty="0" smtClean="0"/>
              <a:t>льготника.</a:t>
            </a:r>
            <a:endParaRPr lang="ru-RU" sz="1400" dirty="0"/>
          </a:p>
          <a:p>
            <a:pPr defTabSz="360000"/>
            <a:r>
              <a:rPr lang="ru-RU" sz="1400" dirty="0"/>
              <a:t>	По ВК выписано рецептов – </a:t>
            </a:r>
            <a:r>
              <a:rPr lang="ru-RU" sz="1400" dirty="0" smtClean="0"/>
              <a:t>2 560 </a:t>
            </a:r>
            <a:r>
              <a:rPr lang="ru-RU" sz="1400" dirty="0"/>
              <a:t>– </a:t>
            </a:r>
            <a:r>
              <a:rPr lang="ru-RU" sz="1400" dirty="0" smtClean="0"/>
              <a:t>18,8%,  </a:t>
            </a:r>
            <a:r>
              <a:rPr lang="ru-RU" sz="1400" dirty="0"/>
              <a:t>в </a:t>
            </a:r>
            <a:r>
              <a:rPr lang="ru-RU" sz="1400" dirty="0" smtClean="0"/>
              <a:t>2012 </a:t>
            </a:r>
            <a:r>
              <a:rPr lang="ru-RU" sz="1400" dirty="0"/>
              <a:t>г. – </a:t>
            </a:r>
            <a:r>
              <a:rPr lang="ru-RU" sz="1400" dirty="0" smtClean="0"/>
              <a:t>20%.</a:t>
            </a:r>
          </a:p>
          <a:p>
            <a:pPr defTabSz="360000"/>
            <a:r>
              <a:rPr lang="ru-RU" sz="1400" dirty="0" smtClean="0"/>
              <a:t>     	Получено ЛП по 9496 рецептам (аптека №178, аптека «Твой Доктор») на сумму 11 054 636,4 руб., стоимость одного рецепта – 1 164 руб.</a:t>
            </a:r>
          </a:p>
          <a:p>
            <a:pPr defTabSz="360000"/>
            <a:r>
              <a:rPr lang="ru-RU" sz="1400" dirty="0" smtClean="0"/>
              <a:t>	По централизованной закупке для больных с трансплантацией органов, больных хроническими гепатитами, ревматоидным артритом и т.д. лекарственных препаратов получено </a:t>
            </a:r>
            <a:r>
              <a:rPr lang="ru-RU" sz="1400" smtClean="0"/>
              <a:t>на сумму</a:t>
            </a:r>
          </a:p>
          <a:p>
            <a:pPr defTabSz="360000"/>
            <a:r>
              <a:rPr lang="ru-RU" sz="1400" smtClean="0"/>
              <a:t> </a:t>
            </a:r>
            <a:r>
              <a:rPr lang="ru-RU" sz="1400" dirty="0" smtClean="0"/>
              <a:t>– 1 500 555,70 руб.</a:t>
            </a:r>
          </a:p>
          <a:p>
            <a:pPr defTabSz="360000"/>
            <a:r>
              <a:rPr lang="ru-RU" sz="1400" dirty="0" smtClean="0"/>
              <a:t>	По 7 нозологиям для 29 больных выписаны льготные рецепты 329, т. е. 11 рецептов в год          на 1-ого пациента; ЛП получено на сумму – 18 742 018,40 руб.</a:t>
            </a:r>
            <a:endParaRPr lang="en-US" sz="1400" dirty="0" smtClean="0"/>
          </a:p>
          <a:p>
            <a:pPr defTabSz="360000"/>
            <a:r>
              <a:rPr lang="ru-RU" sz="1400" dirty="0"/>
              <a:t>	Выдано санаторно-курортных справок </a:t>
            </a:r>
            <a:r>
              <a:rPr lang="ru-RU" sz="1400" dirty="0" smtClean="0"/>
              <a:t>94 (264 </a:t>
            </a:r>
            <a:r>
              <a:rPr lang="ru-RU" sz="1400" dirty="0"/>
              <a:t>в </a:t>
            </a:r>
            <a:r>
              <a:rPr lang="ru-RU" sz="1400" dirty="0" smtClean="0"/>
              <a:t>2012 г.), </a:t>
            </a:r>
            <a:r>
              <a:rPr lang="ru-RU" sz="1400" dirty="0"/>
              <a:t>санаторно-курортных карт – </a:t>
            </a:r>
            <a:r>
              <a:rPr lang="ru-RU" sz="1400" dirty="0" smtClean="0"/>
              <a:t>40 (94 </a:t>
            </a:r>
            <a:r>
              <a:rPr lang="ru-RU" sz="1400" dirty="0"/>
              <a:t>в </a:t>
            </a:r>
            <a:r>
              <a:rPr lang="ru-RU" sz="1400" dirty="0" smtClean="0"/>
              <a:t>2012 г</a:t>
            </a:r>
            <a:r>
              <a:rPr lang="ru-RU" sz="1400" dirty="0"/>
              <a:t>.), что меньше </a:t>
            </a:r>
            <a:r>
              <a:rPr lang="ru-RU" sz="1400" dirty="0" smtClean="0"/>
              <a:t>2012 </a:t>
            </a:r>
            <a:r>
              <a:rPr lang="ru-RU" sz="1400" dirty="0"/>
              <a:t>г. на </a:t>
            </a:r>
            <a:r>
              <a:rPr lang="ru-RU" sz="1400" dirty="0" smtClean="0"/>
              <a:t>36% </a:t>
            </a:r>
            <a:r>
              <a:rPr lang="ru-RU" sz="1400" dirty="0"/>
              <a:t>и 43% соответственно.</a:t>
            </a:r>
          </a:p>
        </p:txBody>
      </p:sp>
    </p:spTree>
    <p:extLst>
      <p:ext uri="{BB962C8B-B14F-4D97-AF65-F5344CB8AC3E}">
        <p14:creationId xmlns:p14="http://schemas.microsoft.com/office/powerpoint/2010/main" val="36744890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699792" y="116632"/>
            <a:ext cx="3888432" cy="36933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</a:rPr>
              <a:t>Работа </a:t>
            </a:r>
            <a:r>
              <a:rPr lang="ru-RU" b="1" dirty="0">
                <a:solidFill>
                  <a:schemeClr val="tx1"/>
                </a:solidFill>
              </a:rPr>
              <a:t>с населением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764704"/>
            <a:ext cx="8640960" cy="2031325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defTabSz="360000"/>
            <a:r>
              <a:rPr lang="ru-RU" sz="1400" dirty="0" smtClean="0"/>
              <a:t>	</a:t>
            </a:r>
            <a:r>
              <a:rPr lang="ru-RU" sz="1400" dirty="0"/>
              <a:t>В </a:t>
            </a:r>
            <a:r>
              <a:rPr lang="ru-RU" sz="1400" dirty="0" smtClean="0"/>
              <a:t>2013 </a:t>
            </a:r>
            <a:r>
              <a:rPr lang="ru-RU" sz="1400" dirty="0"/>
              <a:t>году всего поступило письменных обращений – </a:t>
            </a:r>
            <a:r>
              <a:rPr lang="ru-RU" sz="1400" dirty="0" smtClean="0"/>
              <a:t>57, </a:t>
            </a:r>
            <a:r>
              <a:rPr lang="ru-RU" sz="1400" dirty="0"/>
              <a:t>в </a:t>
            </a:r>
            <a:r>
              <a:rPr lang="ru-RU" sz="1400" dirty="0" smtClean="0"/>
              <a:t>2012 </a:t>
            </a:r>
            <a:r>
              <a:rPr lang="ru-RU" sz="1400" dirty="0"/>
              <a:t>году – </a:t>
            </a:r>
            <a:r>
              <a:rPr lang="ru-RU" sz="1400" dirty="0" smtClean="0"/>
              <a:t>92, снижение на 38%. </a:t>
            </a:r>
            <a:endParaRPr lang="ru-RU" sz="1400" dirty="0"/>
          </a:p>
          <a:p>
            <a:pPr defTabSz="360000"/>
            <a:r>
              <a:rPr lang="ru-RU" sz="1400" dirty="0"/>
              <a:t>	Первые 3 места по причинам, как в </a:t>
            </a:r>
            <a:r>
              <a:rPr lang="ru-RU" sz="1400" dirty="0" smtClean="0"/>
              <a:t>2012 </a:t>
            </a:r>
            <a:r>
              <a:rPr lang="ru-RU" sz="1400" dirty="0"/>
              <a:t>г., так и в </a:t>
            </a:r>
            <a:r>
              <a:rPr lang="ru-RU" sz="1400" dirty="0" smtClean="0"/>
              <a:t>2013 </a:t>
            </a:r>
            <a:r>
              <a:rPr lang="ru-RU" sz="1400" dirty="0"/>
              <a:t>г. занимают:</a:t>
            </a:r>
          </a:p>
          <a:p>
            <a:pPr defTabSz="360000"/>
            <a:r>
              <a:rPr lang="ru-RU" sz="1400" dirty="0"/>
              <a:t>	</a:t>
            </a:r>
            <a:r>
              <a:rPr lang="ru-RU" sz="1400" dirty="0" smtClean="0"/>
              <a:t>1. вопросы оказания </a:t>
            </a:r>
            <a:r>
              <a:rPr lang="ru-RU" sz="1400" dirty="0"/>
              <a:t>медицинской </a:t>
            </a:r>
            <a:r>
              <a:rPr lang="ru-RU" sz="1400" dirty="0" smtClean="0"/>
              <a:t>помощи                    – 25 (43,9%);</a:t>
            </a:r>
            <a:endParaRPr lang="ru-RU" sz="1400" dirty="0"/>
          </a:p>
          <a:p>
            <a:pPr defTabSz="360000"/>
            <a:r>
              <a:rPr lang="ru-RU" sz="1400" dirty="0" smtClean="0"/>
              <a:t>       2. </a:t>
            </a:r>
            <a:r>
              <a:rPr lang="ru-RU" sz="1400" dirty="0"/>
              <a:t>лекарственное </a:t>
            </a:r>
            <a:r>
              <a:rPr lang="ru-RU" sz="1400" dirty="0" smtClean="0"/>
              <a:t>обеспечение и вопросы экспертиз - по 6 обр. (10,5%);</a:t>
            </a:r>
            <a:endParaRPr lang="ru-RU" sz="1400" dirty="0"/>
          </a:p>
          <a:p>
            <a:pPr defTabSz="360000"/>
            <a:r>
              <a:rPr lang="ru-RU" sz="1400" dirty="0"/>
              <a:t>	</a:t>
            </a:r>
            <a:r>
              <a:rPr lang="ru-RU" sz="1400" dirty="0" smtClean="0"/>
              <a:t>3</a:t>
            </a:r>
            <a:r>
              <a:rPr lang="ru-RU" sz="1400" dirty="0"/>
              <a:t>. </a:t>
            </a:r>
            <a:r>
              <a:rPr lang="ru-RU" sz="1400" dirty="0" smtClean="0"/>
              <a:t>о выдаче медицинской документации 			</a:t>
            </a:r>
            <a:r>
              <a:rPr lang="ru-RU" sz="1400" dirty="0"/>
              <a:t> </a:t>
            </a:r>
            <a:r>
              <a:rPr lang="ru-RU" sz="1400" dirty="0" smtClean="0"/>
              <a:t>    – 5 (8,8%).</a:t>
            </a:r>
          </a:p>
          <a:p>
            <a:pPr defTabSz="360000"/>
            <a:endParaRPr lang="ru-RU" sz="1400" dirty="0"/>
          </a:p>
          <a:p>
            <a:pPr defTabSz="360000"/>
            <a:r>
              <a:rPr lang="ru-RU" sz="1400" dirty="0"/>
              <a:t>	В течение </a:t>
            </a:r>
            <a:r>
              <a:rPr lang="ru-RU" sz="1400" dirty="0" smtClean="0"/>
              <a:t>2013 </a:t>
            </a:r>
            <a:r>
              <a:rPr lang="ru-RU" sz="1400" dirty="0"/>
              <a:t>года </a:t>
            </a:r>
            <a:r>
              <a:rPr lang="ru-RU" sz="1400" dirty="0" smtClean="0"/>
              <a:t>проводилось </a:t>
            </a:r>
            <a:r>
              <a:rPr lang="ru-RU" sz="1400" dirty="0"/>
              <a:t>анкетирование населения по качеству оказания медицинской помощи среди </a:t>
            </a:r>
            <a:r>
              <a:rPr lang="ru-RU" sz="1400" dirty="0" smtClean="0"/>
              <a:t>пациентов, по диспансеризации, по работе ЛПУ в виде анкетирования, блиц-опросов.</a:t>
            </a:r>
            <a:endParaRPr lang="ru-RU" sz="1400" dirty="0"/>
          </a:p>
          <a:p>
            <a:pPr defTabSz="360000"/>
            <a:r>
              <a:rPr lang="ru-RU" sz="1400" dirty="0"/>
              <a:t>	Процент удовлетворенности пациентов медицинской помощью составил </a:t>
            </a:r>
            <a:r>
              <a:rPr lang="ru-RU" sz="1400" dirty="0" smtClean="0"/>
              <a:t>81,5%.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44431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35142"/>
              </p:ext>
            </p:extLst>
          </p:nvPr>
        </p:nvGraphicFramePr>
        <p:xfrm>
          <a:off x="179512" y="1700808"/>
          <a:ext cx="8624888" cy="470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2444"/>
                <a:gridCol w="431244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Стоимость (тыс.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Программа ДТП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Устройство пандуса приемного покоя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770 000,00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Капремонт травматологического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отделения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4 880,40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Капремонт операционного блока травматологического отделения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1 135,60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Капремонт реанимационного отделения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2 673, 20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Капремонт операционного блока хирургического отделения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1 891,70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Кислородная разводка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оперблоков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, реанимации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1 190,80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Субсидии на капитальный ремонт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Капремонт кровли стационара главного корпуса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1 753,40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14 295 131,00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71600" y="260648"/>
            <a:ext cx="6984776" cy="64633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</a:rPr>
              <a:t>Выполнение работ по капитальному ремонту и строительству в 2013 году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2298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6242" y="0"/>
            <a:ext cx="6984776" cy="36933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</a:rPr>
              <a:t>Решенные </a:t>
            </a:r>
            <a:r>
              <a:rPr lang="ru-RU" b="1" dirty="0">
                <a:solidFill>
                  <a:schemeClr val="tx1"/>
                </a:solidFill>
              </a:rPr>
              <a:t>и нерешенные вопросы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92696"/>
            <a:ext cx="8640960" cy="5693866"/>
          </a:xfrm>
          <a:prstGeom prst="rect">
            <a:avLst/>
          </a:prstGeom>
          <a:gradFill flip="none" rotWithShape="1">
            <a:gsLst>
              <a:gs pos="0">
                <a:schemeClr val="lt1">
                  <a:tint val="80000"/>
                  <a:satMod val="300000"/>
                </a:schemeClr>
              </a:gs>
              <a:gs pos="100000">
                <a:schemeClr val="lt1">
                  <a:shade val="30000"/>
                  <a:satMod val="200000"/>
                </a:schemeClr>
              </a:gs>
            </a:gsLst>
            <a:lin ang="5400000" scaled="1"/>
            <a:tileRect/>
          </a:gradFill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defTabSz="360000"/>
            <a:r>
              <a:rPr lang="ru-RU" sz="1400" dirty="0" smtClean="0"/>
              <a:t>	В </a:t>
            </a:r>
            <a:r>
              <a:rPr lang="ru-RU" sz="1400" dirty="0"/>
              <a:t>женской консультации </a:t>
            </a:r>
            <a:r>
              <a:rPr lang="ru-RU" sz="1400" dirty="0" smtClean="0"/>
              <a:t>продолжалась работа медико-социального кабинета, </a:t>
            </a:r>
            <a:r>
              <a:rPr lang="ru-RU" sz="1400" dirty="0"/>
              <a:t>для женщин оказавшихся в трудной жизненной ситуации.</a:t>
            </a:r>
          </a:p>
          <a:p>
            <a:pPr defTabSz="360000"/>
            <a:r>
              <a:rPr lang="ru-RU" sz="1400" dirty="0"/>
              <a:t>	В поликлинике </a:t>
            </a:r>
            <a:r>
              <a:rPr lang="ru-RU" sz="1400" dirty="0" smtClean="0"/>
              <a:t>открыто отделение медицинской профилактики.</a:t>
            </a:r>
          </a:p>
          <a:p>
            <a:pPr defTabSz="360000"/>
            <a:r>
              <a:rPr lang="ru-RU" sz="1400" dirty="0"/>
              <a:t>	</a:t>
            </a:r>
            <a:r>
              <a:rPr lang="ru-RU" sz="1400" dirty="0" smtClean="0"/>
              <a:t>Поликлиника </a:t>
            </a:r>
            <a:r>
              <a:rPr lang="ru-RU" sz="1400" dirty="0"/>
              <a:t>ГУЗ «ГБ № 11 г. </a:t>
            </a:r>
            <a:r>
              <a:rPr lang="ru-RU" sz="1400" dirty="0" smtClean="0"/>
              <a:t>Тулы» являются </a:t>
            </a:r>
            <a:r>
              <a:rPr lang="ru-RU" sz="1400" dirty="0"/>
              <a:t>базой для ежегодного проведения курсов усовершенствования фельдшеров здравпунктов промышленных предприятий Тульской области и медсестер участковых врачей терапевтов поликлиник ЛПУ Тульской области.</a:t>
            </a:r>
          </a:p>
          <a:p>
            <a:pPr defTabSz="360000"/>
            <a:r>
              <a:rPr lang="ru-RU" sz="1400" dirty="0"/>
              <a:t>	Кроме того, поликлиника является учебной базой для студентов Тульского медицинского колледжа по лабораторной диагностике и лечебному делу</a:t>
            </a:r>
            <a:r>
              <a:rPr lang="ru-RU" sz="1400" dirty="0" smtClean="0"/>
              <a:t>.</a:t>
            </a:r>
          </a:p>
          <a:p>
            <a:pPr defTabSz="360000"/>
            <a:r>
              <a:rPr lang="ru-RU" sz="1400" dirty="0" smtClean="0"/>
              <a:t>       27 </a:t>
            </a:r>
            <a:r>
              <a:rPr lang="ru-RU" sz="1400" dirty="0"/>
              <a:t>сентября 2013 г. получена бессрочная лицензия ГУЗ «ГБ № 11 г. Тулы» на все подразделения в том числе и на здравпункты</a:t>
            </a:r>
            <a:r>
              <a:rPr lang="ru-RU" sz="1400" dirty="0" smtClean="0"/>
              <a:t>.</a:t>
            </a:r>
            <a:endParaRPr lang="ru-RU" sz="1400" dirty="0"/>
          </a:p>
          <a:p>
            <a:pPr defTabSz="360000"/>
            <a:r>
              <a:rPr lang="ru-RU" sz="1400" dirty="0"/>
              <a:t>	</a:t>
            </a:r>
            <a:r>
              <a:rPr lang="ru-RU" sz="1400" b="1" dirty="0" smtClean="0"/>
              <a:t>Основными </a:t>
            </a:r>
            <a:r>
              <a:rPr lang="ru-RU" sz="1400" b="1" dirty="0"/>
              <a:t>нерешенными проблемами остаются:</a:t>
            </a:r>
          </a:p>
          <a:p>
            <a:pPr defTabSz="360000"/>
            <a:r>
              <a:rPr lang="ru-RU" sz="1400" dirty="0"/>
              <a:t>- кадровый вопрос: нехватка участковых врачей терапевтов, врачей – </a:t>
            </a:r>
            <a:r>
              <a:rPr lang="ru-RU" sz="1400" dirty="0" smtClean="0"/>
              <a:t>хирурга, травматолога, онколога, </a:t>
            </a:r>
            <a:r>
              <a:rPr lang="ru-RU" sz="1400" dirty="0"/>
              <a:t>рентгенолога, лаборантов, </a:t>
            </a:r>
            <a:r>
              <a:rPr lang="ru-RU" sz="1400" dirty="0" smtClean="0"/>
              <a:t>ревматолога; </a:t>
            </a:r>
            <a:endParaRPr lang="ru-RU" sz="1400" dirty="0"/>
          </a:p>
          <a:p>
            <a:pPr marL="285750" indent="-285750" defTabSz="360000">
              <a:buFontTx/>
              <a:buChar char="-"/>
            </a:pPr>
            <a:r>
              <a:rPr lang="ru-RU" sz="1400" dirty="0" smtClean="0"/>
              <a:t>вопрос </a:t>
            </a:r>
            <a:r>
              <a:rPr lang="ru-RU" sz="1400" dirty="0"/>
              <a:t>капитального ремонта поликлиники, который предполагался еще в 2010 г. и </a:t>
            </a:r>
            <a:r>
              <a:rPr lang="ru-RU" sz="1400" dirty="0" smtClean="0"/>
              <a:t>капитального ремонта </a:t>
            </a:r>
            <a:r>
              <a:rPr lang="ru-RU" sz="1400" dirty="0"/>
              <a:t>женской консультации</a:t>
            </a:r>
            <a:r>
              <a:rPr lang="ru-RU" sz="1400" dirty="0" smtClean="0"/>
              <a:t>.</a:t>
            </a:r>
          </a:p>
          <a:p>
            <a:pPr defTabSz="360000"/>
            <a:r>
              <a:rPr lang="ru-RU" sz="1400" dirty="0" smtClean="0"/>
              <a:t>     Планируется </a:t>
            </a:r>
            <a:r>
              <a:rPr lang="ru-RU" sz="1400" dirty="0"/>
              <a:t>продолжить ремонт в стационаре (хирургическое отделение, терапевтическое, лаборатория).</a:t>
            </a:r>
          </a:p>
          <a:p>
            <a:pPr defTabSz="360000"/>
            <a:r>
              <a:rPr lang="ru-RU" sz="1400" dirty="0" smtClean="0"/>
              <a:t>     Ремонт </a:t>
            </a:r>
            <a:r>
              <a:rPr lang="ru-RU" sz="1400" dirty="0"/>
              <a:t>поликлиники, ремонт инфекционное отделение. Участие в программе «Доступная среда».</a:t>
            </a:r>
          </a:p>
          <a:p>
            <a:pPr defTabSz="360000"/>
            <a:r>
              <a:rPr lang="ru-RU" sz="1400" dirty="0" smtClean="0"/>
              <a:t>     Приобретение </a:t>
            </a:r>
            <a:r>
              <a:rPr lang="ru-RU" sz="1400" dirty="0"/>
              <a:t>новых лифтов для поликлиники и для стационара. </a:t>
            </a:r>
          </a:p>
          <a:p>
            <a:pPr defTabSz="360000"/>
            <a:r>
              <a:rPr lang="ru-RU" sz="1400" dirty="0" smtClean="0"/>
              <a:t>     В </a:t>
            </a:r>
            <a:r>
              <a:rPr lang="ru-RU" sz="1400" dirty="0"/>
              <a:t>2014 году планируется создание противошоковой палаты в приемном отделении. Ремонт пульмологического </a:t>
            </a:r>
            <a:r>
              <a:rPr lang="ru-RU" sz="1400" dirty="0" smtClean="0"/>
              <a:t>корпуса. Благоустройство </a:t>
            </a:r>
            <a:r>
              <a:rPr lang="ru-RU" sz="1400" dirty="0"/>
              <a:t>территории. Приобретение медицинского оборудования по программе ДТП</a:t>
            </a:r>
            <a:r>
              <a:rPr lang="ru-RU" sz="1400" dirty="0" smtClean="0"/>
              <a:t>.</a:t>
            </a:r>
            <a:endParaRPr lang="ru-RU" sz="1400" dirty="0"/>
          </a:p>
          <a:p>
            <a:pPr defTabSz="360000"/>
            <a:r>
              <a:rPr lang="ru-RU" sz="1400" dirty="0"/>
              <a:t> </a:t>
            </a:r>
          </a:p>
          <a:p>
            <a:pPr defTabSz="360000"/>
            <a:r>
              <a:rPr lang="ru-RU" sz="1400" dirty="0"/>
              <a:t>	При сдаче годового отчета областному специалисту по амбулаторно-поликлинической </a:t>
            </a:r>
            <a:r>
              <a:rPr lang="ru-RU" sz="1400" dirty="0" smtClean="0"/>
              <a:t>работе предложено - увеличить функцию врачебной должности, активизировать работу смотровых кабинетов, организовать работу кабинета неотложной помощи.</a:t>
            </a:r>
          </a:p>
        </p:txBody>
      </p:sp>
    </p:spTree>
    <p:extLst>
      <p:ext uri="{BB962C8B-B14F-4D97-AF65-F5344CB8AC3E}">
        <p14:creationId xmlns:p14="http://schemas.microsoft.com/office/powerpoint/2010/main" val="289905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260648"/>
            <a:ext cx="6984776" cy="36933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</a:rPr>
              <a:t>Решенные </a:t>
            </a:r>
            <a:r>
              <a:rPr lang="ru-RU" b="1" dirty="0">
                <a:solidFill>
                  <a:schemeClr val="tx1"/>
                </a:solidFill>
              </a:rPr>
              <a:t>и нерешенные </a:t>
            </a:r>
            <a:r>
              <a:rPr lang="ru-RU" b="1" dirty="0" smtClean="0">
                <a:solidFill>
                  <a:schemeClr val="tx1"/>
                </a:solidFill>
              </a:rPr>
              <a:t>вопросы (продолжение)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764704"/>
            <a:ext cx="8640960" cy="1600438"/>
          </a:xfrm>
          <a:prstGeom prst="rect">
            <a:avLst/>
          </a:prstGeom>
          <a:gradFill flip="none" rotWithShape="1">
            <a:gsLst>
              <a:gs pos="0">
                <a:schemeClr val="lt1">
                  <a:tint val="80000"/>
                  <a:satMod val="300000"/>
                </a:schemeClr>
              </a:gs>
              <a:gs pos="100000">
                <a:schemeClr val="lt1">
                  <a:shade val="30000"/>
                  <a:satMod val="200000"/>
                </a:schemeClr>
              </a:gs>
            </a:gsLst>
            <a:lin ang="5400000" scaled="1"/>
            <a:tileRect/>
          </a:gradFill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defTabSz="360000"/>
            <a:r>
              <a:rPr lang="ru-RU" sz="1400" dirty="0" smtClean="0"/>
              <a:t>	Планируется продолжить ремонт в стационаре (хирургическое отделение, терапевтическое, лаборатория).</a:t>
            </a:r>
          </a:p>
          <a:p>
            <a:pPr defTabSz="360000"/>
            <a:r>
              <a:rPr lang="ru-RU" sz="1400" dirty="0" smtClean="0"/>
              <a:t>Ремонт поликлиники, ремонт инфекционное отделение. Участие в программе «Доступная среда».</a:t>
            </a:r>
          </a:p>
          <a:p>
            <a:pPr defTabSz="360000"/>
            <a:r>
              <a:rPr lang="ru-RU" sz="1400" dirty="0" smtClean="0"/>
              <a:t>Приобретение новых лифтов для поликлиники и для стационара. </a:t>
            </a:r>
          </a:p>
          <a:p>
            <a:pPr defTabSz="360000"/>
            <a:r>
              <a:rPr lang="ru-RU" sz="1400" dirty="0" smtClean="0"/>
              <a:t>В 2014 году планируется создание противошоковой палаты в приемном отделении. Ремонт пульмологического корпуса.</a:t>
            </a:r>
          </a:p>
          <a:p>
            <a:pPr defTabSz="360000"/>
            <a:r>
              <a:rPr lang="ru-RU" sz="1400" dirty="0" smtClean="0"/>
              <a:t>Благоустройство территории. Приобретение медицинского оборудования по программе ДТП.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80241357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260648"/>
            <a:ext cx="6984776" cy="36933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b="1" dirty="0">
                <a:solidFill>
                  <a:schemeClr val="tx1"/>
                </a:solidFill>
              </a:rPr>
              <a:t>Первоочередные задачи на </a:t>
            </a:r>
            <a:r>
              <a:rPr lang="ru-RU" b="1" dirty="0" smtClean="0">
                <a:solidFill>
                  <a:schemeClr val="tx1"/>
                </a:solidFill>
              </a:rPr>
              <a:t>2014 </a:t>
            </a:r>
            <a:r>
              <a:rPr lang="ru-RU" b="1" dirty="0">
                <a:solidFill>
                  <a:schemeClr val="tx1"/>
                </a:solidFill>
              </a:rPr>
              <a:t>год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1045760"/>
            <a:ext cx="8640960" cy="4154984"/>
          </a:xfrm>
          <a:prstGeom prst="rect">
            <a:avLst/>
          </a:prstGeom>
          <a:gradFill flip="none" rotWithShape="1">
            <a:gsLst>
              <a:gs pos="0">
                <a:schemeClr val="lt1">
                  <a:tint val="80000"/>
                  <a:satMod val="300000"/>
                </a:schemeClr>
              </a:gs>
              <a:gs pos="100000">
                <a:schemeClr val="lt1">
                  <a:shade val="30000"/>
                  <a:satMod val="200000"/>
                </a:schemeClr>
              </a:gs>
            </a:gsLst>
            <a:lin ang="2700000" scaled="1"/>
            <a:tileRect/>
          </a:gradFill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b="1" dirty="0" smtClean="0"/>
              <a:t>Выполнение </a:t>
            </a:r>
            <a:r>
              <a:rPr lang="ru-RU" sz="1600" b="1" dirty="0"/>
              <a:t>Указов </a:t>
            </a:r>
            <a:r>
              <a:rPr lang="ru-RU" sz="1600" b="1" dirty="0" smtClean="0"/>
              <a:t>Президента </a:t>
            </a:r>
            <a:r>
              <a:rPr lang="ru-RU" sz="1600" b="1" dirty="0"/>
              <a:t>Российской Федерации от  07.05.2012 N 597 "О мероприятиях по реализации государственной социальной политики" и Указа Президента Российской Федерации от  07.05.2012 N 598 "О совершенствовании государственной политики в сфере здравоохранения".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600" b="1" dirty="0"/>
              <a:t> </a:t>
            </a:r>
            <a:r>
              <a:rPr lang="ru-RU" sz="1600" b="1" dirty="0" smtClean="0"/>
              <a:t>Обеспечение </a:t>
            </a:r>
            <a:r>
              <a:rPr lang="ru-RU" sz="1600" b="1" dirty="0"/>
              <a:t>функционирования </a:t>
            </a:r>
            <a:r>
              <a:rPr lang="ru-RU" sz="1600" b="1" dirty="0" smtClean="0"/>
              <a:t>лечебного учреждения  </a:t>
            </a:r>
            <a:r>
              <a:rPr lang="ru-RU" sz="1600" b="1" dirty="0"/>
              <a:t>в  одноканальном финансировании </a:t>
            </a:r>
            <a:r>
              <a:rPr lang="ru-RU" sz="1600" b="1" dirty="0" smtClean="0"/>
              <a:t>.</a:t>
            </a:r>
            <a:endParaRPr lang="ru-RU" sz="1600" b="1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600" b="1" dirty="0"/>
              <a:t> </a:t>
            </a:r>
            <a:r>
              <a:rPr lang="ru-RU" sz="1600" b="1" dirty="0" smtClean="0"/>
              <a:t>Сохранение </a:t>
            </a:r>
            <a:r>
              <a:rPr lang="ru-RU" sz="1600" b="1" dirty="0"/>
              <a:t>объемов, доступности и качества медицинской помощи </a:t>
            </a:r>
            <a:r>
              <a:rPr lang="ru-RU" sz="1600" b="1" dirty="0" smtClean="0"/>
              <a:t>населению.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600" b="1" dirty="0" smtClean="0"/>
              <a:t>Программа ДТП (продолжить ремонт отделений и закупку медицинского оборудования);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600" b="1" dirty="0" smtClean="0"/>
              <a:t>Активизировать работу </a:t>
            </a:r>
            <a:r>
              <a:rPr lang="ru-RU" sz="1600" b="1" smtClean="0"/>
              <a:t>по привлечению кадров.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22360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412776"/>
            <a:ext cx="7632848" cy="26912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  <a:alpha val="2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</a:t>
            </a:r>
          </a:p>
          <a:p>
            <a:pPr lvl="0" algn="ctr">
              <a:lnSpc>
                <a:spcPct val="150000"/>
              </a:lnSpc>
            </a:pPr>
            <a:r>
              <a:rPr lang="ru-RU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внимание!</a:t>
            </a:r>
            <a:endParaRPr lang="ru-RU" sz="6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7323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20"/>
                                  </p:stCondLst>
                                  <p:childTnLst>
                                    <p:animScale>
                                      <p:cBhvr>
                                        <p:cTn id="6" dur="1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6195" y="1340768"/>
            <a:ext cx="8624639" cy="3888432"/>
          </a:xfrm>
          <a:gradFill flip="none" rotWithShape="1">
            <a:gsLst>
              <a:gs pos="0">
                <a:schemeClr val="accent5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5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5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 структуре смертности в 2013 году</a:t>
            </a:r>
          </a:p>
          <a:p>
            <a:pPr marL="0" indent="0">
              <a:buNone/>
            </a:pPr>
            <a:r>
              <a:rPr lang="ru-RU" sz="1800" dirty="0" smtClean="0"/>
              <a:t>1 м. ССЗ                                  - 319 чел. – 49,3%,    (в 2012 г. – 63,5%), </a:t>
            </a:r>
            <a:r>
              <a:rPr lang="ru-RU" sz="1600" dirty="0" smtClean="0"/>
              <a:t>из них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</a:t>
            </a:r>
            <a:r>
              <a:rPr lang="ru-RU" sz="1600" dirty="0" smtClean="0"/>
              <a:t>ИБС     - 163 чел.-51%;	                на 100 т. населения 304,6; 	обл. показ. – 493,6.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ИМ       - 8 чел.;  -2,5%;		на 100 т. населения 14,9; 	обл. показ. – 43,0.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ЦВЗ    - 152 чел.-47,6%;	на 100 т. населения 284,0; 	обл. показ. – 306,2.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ОНМК  - 6 чел.;  -1,9%; 	                на 100 т. населения – 11,2; 	обл. показ. – 124,9.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2 м. Прочие                             - 117 чел. – 18,1%; 	(2012 г. – 2,7%);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3 м. </a:t>
            </a:r>
            <a:r>
              <a:rPr lang="ru-RU" sz="1800" dirty="0" err="1" smtClean="0"/>
              <a:t>Онкозаболевания</a:t>
            </a:r>
            <a:r>
              <a:rPr lang="ru-RU" sz="1800" dirty="0" smtClean="0"/>
              <a:t>           - 109 чел. – 16,9%; 	(2012 г. – 21,8%);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4 м. Насильственная смерть - 76 чел.   – 11,7%;  	(2012 г. – 9,2%);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5 м. </a:t>
            </a:r>
            <a:r>
              <a:rPr lang="ru-RU" sz="1800" dirty="0" err="1" smtClean="0"/>
              <a:t>Заб</a:t>
            </a:r>
            <a:r>
              <a:rPr lang="ru-RU" sz="1800" dirty="0" smtClean="0"/>
              <a:t>. орг. пищеварения    - 16 чел.  – 2,5%;    	(2012 г. – 1,6%);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6 м. </a:t>
            </a:r>
            <a:r>
              <a:rPr lang="ru-RU" sz="1800" dirty="0" err="1" smtClean="0"/>
              <a:t>Заб</a:t>
            </a:r>
            <a:r>
              <a:rPr lang="ru-RU" sz="1800" dirty="0" smtClean="0"/>
              <a:t>. орг. дыхания            - 10 чел.   – 1,5%    	(2012 г. – 1,2%);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       (от пневмонии – 4 чел. :3 СМЭ + 1 ПАВ).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08187" y="5609216"/>
            <a:ext cx="8280920" cy="954107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46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360000"/>
            <a:r>
              <a:rPr lang="ru-RU" sz="1400" dirty="0"/>
              <a:t>В 2013 году </a:t>
            </a:r>
            <a:r>
              <a:rPr lang="ru-RU" sz="1400" dirty="0" smtClean="0"/>
              <a:t> на 1 место вышли ССЗ, как и в 2012 году, на 2 место -  прочие заболевания ( в 2012 году – 4 место), на 3 месте </a:t>
            </a:r>
            <a:r>
              <a:rPr lang="ru-RU" sz="1400" dirty="0" err="1" smtClean="0"/>
              <a:t>онкозаболевания</a:t>
            </a:r>
            <a:r>
              <a:rPr lang="ru-RU" sz="1400" dirty="0" smtClean="0"/>
              <a:t>, % которых снизился на 23%,</a:t>
            </a:r>
          </a:p>
          <a:p>
            <a:pPr defTabSz="360000"/>
            <a:r>
              <a:rPr lang="ru-RU" sz="1400" dirty="0" smtClean="0"/>
              <a:t>на 4 месте насильственная смерть, % которых вырос на 27%.</a:t>
            </a:r>
          </a:p>
          <a:p>
            <a:pPr defTabSz="360000"/>
            <a:r>
              <a:rPr lang="ru-RU" sz="1400" dirty="0" smtClean="0"/>
              <a:t>Показатели смертности на 100 т. населения меньше областных показателей.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920355" y="404664"/>
            <a:ext cx="5256584" cy="44825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Структура смертности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19260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40998494"/>
              </p:ext>
            </p:extLst>
          </p:nvPr>
        </p:nvGraphicFramePr>
        <p:xfrm>
          <a:off x="475210" y="188640"/>
          <a:ext cx="834526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5743625"/>
            <a:ext cx="8496944" cy="584775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46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 defTabSz="360000">
              <a:tabLst>
                <a:tab pos="0" algn="l"/>
                <a:tab pos="90488" algn="l"/>
              </a:tabLst>
            </a:pPr>
            <a:r>
              <a:rPr lang="ru-RU" sz="1600" dirty="0" smtClean="0"/>
              <a:t>       Самый большой процент смертности составляет насильственная смерть (33,9%), как и в 2012 г. (32,4%).</a:t>
            </a:r>
          </a:p>
        </p:txBody>
      </p:sp>
    </p:spTree>
    <p:extLst>
      <p:ext uri="{BB962C8B-B14F-4D97-AF65-F5344CB8AC3E}">
        <p14:creationId xmlns:p14="http://schemas.microsoft.com/office/powerpoint/2010/main" val="278480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3" y="1484784"/>
            <a:ext cx="8120583" cy="1728192"/>
          </a:xfrm>
          <a:solidFill>
            <a:schemeClr val="accent3"/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sz="1800" dirty="0" smtClean="0"/>
              <a:t>1 м. Насильственная смерть – 	42 чел.  		- 33,9%;</a:t>
            </a:r>
          </a:p>
          <a:p>
            <a:pPr marL="0" indent="0">
              <a:buNone/>
            </a:pPr>
            <a:r>
              <a:rPr lang="ru-RU" sz="1800" dirty="0" smtClean="0"/>
              <a:t>2 м . Прочие                            – 	27 чел. 	 	- 21,8%;</a:t>
            </a:r>
          </a:p>
          <a:p>
            <a:pPr marL="0" indent="0">
              <a:buNone/>
            </a:pPr>
            <a:r>
              <a:rPr lang="ru-RU" sz="1800" dirty="0" smtClean="0"/>
              <a:t>3 м . ССЗ и </a:t>
            </a:r>
            <a:r>
              <a:rPr lang="ru-RU" sz="1800" dirty="0" err="1" smtClean="0"/>
              <a:t>онкозаболевания</a:t>
            </a:r>
            <a:r>
              <a:rPr lang="ru-RU" sz="1800" dirty="0" smtClean="0"/>
              <a:t> – 	по 23 чел.  	- 18,5%;</a:t>
            </a:r>
          </a:p>
          <a:p>
            <a:pPr marL="0" indent="0">
              <a:buNone/>
            </a:pPr>
            <a:r>
              <a:rPr lang="ru-RU" sz="1800" dirty="0" smtClean="0"/>
              <a:t>4 м. </a:t>
            </a:r>
            <a:r>
              <a:rPr lang="ru-RU" sz="1800" dirty="0" err="1" smtClean="0"/>
              <a:t>Заб</a:t>
            </a:r>
            <a:r>
              <a:rPr lang="ru-RU" sz="1800" dirty="0" smtClean="0"/>
              <a:t>. орг. пищеварения    – 	7 чел.		- 5,6%;</a:t>
            </a:r>
          </a:p>
          <a:p>
            <a:pPr marL="0" indent="0">
              <a:buNone/>
            </a:pPr>
            <a:r>
              <a:rPr lang="ru-RU" sz="1800" dirty="0" smtClean="0"/>
              <a:t>5 м. </a:t>
            </a:r>
            <a:r>
              <a:rPr lang="ru-RU" sz="1800" dirty="0" err="1" smtClean="0"/>
              <a:t>Заб</a:t>
            </a:r>
            <a:r>
              <a:rPr lang="ru-RU" sz="1800" dirty="0" smtClean="0"/>
              <a:t>. орг. дыхания            – 	2 чел. 		- 1,6%.</a:t>
            </a:r>
            <a:endParaRPr lang="ru-RU" sz="18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467544" y="4149080"/>
            <a:ext cx="8120583" cy="1008112"/>
          </a:xfrm>
          <a:prstGeom prst="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ru-RU" sz="1800" dirty="0" smtClean="0"/>
              <a:t>В 2013 году, % насильственной смерти увеличился с 32,4% до 33,9%; </a:t>
            </a:r>
          </a:p>
          <a:p>
            <a:pPr marL="0" indent="0">
              <a:buFontTx/>
              <a:buNone/>
            </a:pPr>
            <a:r>
              <a:rPr lang="ru-RU" sz="1800" dirty="0" smtClean="0"/>
              <a:t>% смертности от </a:t>
            </a:r>
            <a:r>
              <a:rPr lang="ru-RU" sz="1800" dirty="0" err="1" smtClean="0"/>
              <a:t>онкозаболевания</a:t>
            </a:r>
            <a:r>
              <a:rPr lang="ru-RU" sz="1800" dirty="0" smtClean="0"/>
              <a:t> уменьшился с 29,6% до 21,8%; </a:t>
            </a:r>
          </a:p>
          <a:p>
            <a:pPr marL="0" indent="0">
              <a:buFontTx/>
              <a:buNone/>
            </a:pPr>
            <a:r>
              <a:rPr lang="ru-RU" sz="1800" dirty="0" smtClean="0"/>
              <a:t>% смертности от ССЗ уменьшился с 20,4% до 18,5%</a:t>
            </a:r>
          </a:p>
          <a:p>
            <a:pPr marL="0" indent="0">
              <a:buFontTx/>
              <a:buNone/>
            </a:pPr>
            <a:endParaRPr lang="ru-R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31391" y="260648"/>
            <a:ext cx="7992888" cy="40011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Структура смертности среди трудоспособного населения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20102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65485" y="6165304"/>
            <a:ext cx="7272808" cy="584775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46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360000"/>
            <a:r>
              <a:rPr lang="ru-RU" sz="1600" dirty="0" smtClean="0"/>
              <a:t>В 2013 году показатель смертности от </a:t>
            </a:r>
            <a:r>
              <a:rPr lang="ru-RU" sz="1600" dirty="0" err="1" smtClean="0"/>
              <a:t>онкопатологии</a:t>
            </a:r>
            <a:r>
              <a:rPr lang="ru-RU" sz="1600" dirty="0" smtClean="0"/>
              <a:t> составил 203,7, что на 32% меньше целевого показателя (299,9).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9322746"/>
              </p:ext>
            </p:extLst>
          </p:nvPr>
        </p:nvGraphicFramePr>
        <p:xfrm>
          <a:off x="251520" y="620688"/>
          <a:ext cx="824929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5893471"/>
              </p:ext>
            </p:extLst>
          </p:nvPr>
        </p:nvGraphicFramePr>
        <p:xfrm>
          <a:off x="395536" y="3645024"/>
          <a:ext cx="828092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59632" y="147978"/>
            <a:ext cx="6336704" cy="36933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Целевые показатели на период 2013 – 2018 годов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1580" y="2924944"/>
            <a:ext cx="7272808" cy="584775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46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360000"/>
            <a:r>
              <a:rPr lang="ru-RU" sz="1600" dirty="0" smtClean="0"/>
              <a:t>В 2013 году показатель смертности от БСК составил 596,1, что на 17% меньше целевого показателя (718,4).</a:t>
            </a:r>
          </a:p>
        </p:txBody>
      </p:sp>
    </p:spTree>
    <p:extLst>
      <p:ext uri="{BB962C8B-B14F-4D97-AF65-F5344CB8AC3E}">
        <p14:creationId xmlns:p14="http://schemas.microsoft.com/office/powerpoint/2010/main" val="2897831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6508091"/>
              </p:ext>
            </p:extLst>
          </p:nvPr>
        </p:nvGraphicFramePr>
        <p:xfrm>
          <a:off x="539552" y="548680"/>
          <a:ext cx="828092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4077072"/>
            <a:ext cx="8424936" cy="1754326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46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 defTabSz="360000"/>
            <a:r>
              <a:rPr lang="ru-RU" dirty="0" smtClean="0"/>
              <a:t>     В 2013 году показатель смертности от туберкулеза составил 5,6 (3 случая), что выше целевого показателя - 2,0, но меньше областного показателя - 11,3. </a:t>
            </a:r>
          </a:p>
          <a:p>
            <a:pPr algn="just" defTabSz="360000"/>
            <a:r>
              <a:rPr lang="ru-RU" dirty="0" smtClean="0"/>
              <a:t>     </a:t>
            </a:r>
            <a:r>
              <a:rPr lang="ru-RU" b="1" dirty="0" smtClean="0"/>
              <a:t>3 случая </a:t>
            </a:r>
            <a:r>
              <a:rPr lang="ru-RU" dirty="0" smtClean="0"/>
              <a:t>туберкулеза прошли через СМЭ; не состоявшие на учете, не обращавшиеся в поликлинику: 1 наблюдался по месту работы (ГУЗ «ГБ № 4 г. Тулы»), 2-й – прошел, как бомж, 3-й – вел асоциальный образ жизни.</a:t>
            </a:r>
          </a:p>
        </p:txBody>
      </p:sp>
    </p:spTree>
    <p:extLst>
      <p:ext uri="{BB962C8B-B14F-4D97-AF65-F5344CB8AC3E}">
        <p14:creationId xmlns:p14="http://schemas.microsoft.com/office/powerpoint/2010/main" val="84825648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heme/theme1.xml><?xml version="1.0" encoding="utf-8"?>
<a:theme xmlns:a="http://schemas.openxmlformats.org/drawingml/2006/main" name="ind_0621_slide">
  <a:themeElements>
    <a:clrScheme name="Тема Office 2">
      <a:dk1>
        <a:srgbClr val="000000"/>
      </a:dk1>
      <a:lt1>
        <a:srgbClr val="99CCFF"/>
      </a:lt1>
      <a:dk2>
        <a:srgbClr val="000000"/>
      </a:dk2>
      <a:lt2>
        <a:srgbClr val="CCCCCC"/>
      </a:lt2>
      <a:accent1>
        <a:srgbClr val="48468C"/>
      </a:accent1>
      <a:accent2>
        <a:srgbClr val="1F6660"/>
      </a:accent2>
      <a:accent3>
        <a:srgbClr val="CAE2FF"/>
      </a:accent3>
      <a:accent4>
        <a:srgbClr val="000000"/>
      </a:accent4>
      <a:accent5>
        <a:srgbClr val="B1B0C5"/>
      </a:accent5>
      <a:accent6>
        <a:srgbClr val="1B5C56"/>
      </a:accent6>
      <a:hlink>
        <a:srgbClr val="224B73"/>
      </a:hlink>
      <a:folHlink>
        <a:srgbClr val="583973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CAE2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CAE2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CAE2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CAE2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FFFF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FFFF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FFFF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FFFF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5_Default Design">
  <a:themeElements>
    <a:clrScheme name="1_Default Design 2">
      <a:dk1>
        <a:srgbClr val="000000"/>
      </a:dk1>
      <a:lt1>
        <a:srgbClr val="CCCCFF"/>
      </a:lt1>
      <a:dk2>
        <a:srgbClr val="000000"/>
      </a:dk2>
      <a:lt2>
        <a:srgbClr val="B2B2B2"/>
      </a:lt2>
      <a:accent1>
        <a:srgbClr val="764599"/>
      </a:accent1>
      <a:accent2>
        <a:srgbClr val="004799"/>
      </a:accent2>
      <a:accent3>
        <a:srgbClr val="E2E2FF"/>
      </a:accent3>
      <a:accent4>
        <a:srgbClr val="000000"/>
      </a:accent4>
      <a:accent5>
        <a:srgbClr val="BDB0CA"/>
      </a:accent5>
      <a:accent6>
        <a:srgbClr val="003F8A"/>
      </a:accent6>
      <a:hlink>
        <a:srgbClr val="000099"/>
      </a:hlink>
      <a:folHlink>
        <a:srgbClr val="731757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E2E2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E2E2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E2E2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E2E2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FFFF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FFFF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FFFF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FFFF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Custom Design">
  <a:themeElements>
    <a:clrScheme name="Custom Design 14">
      <a:dk1>
        <a:srgbClr val="000000"/>
      </a:dk1>
      <a:lt1>
        <a:srgbClr val="CCCCCC"/>
      </a:lt1>
      <a:dk2>
        <a:srgbClr val="000000"/>
      </a:dk2>
      <a:lt2>
        <a:srgbClr val="666666"/>
      </a:lt2>
      <a:accent1>
        <a:srgbClr val="1F5499"/>
      </a:accent1>
      <a:accent2>
        <a:srgbClr val="1D8019"/>
      </a:accent2>
      <a:accent3>
        <a:srgbClr val="E2E2E2"/>
      </a:accent3>
      <a:accent4>
        <a:srgbClr val="000000"/>
      </a:accent4>
      <a:accent5>
        <a:srgbClr val="ABB3CA"/>
      </a:accent5>
      <a:accent6>
        <a:srgbClr val="197316"/>
      </a:accent6>
      <a:hlink>
        <a:srgbClr val="218BA3"/>
      </a:hlink>
      <a:folHlink>
        <a:srgbClr val="574C99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E03F3F"/>
        </a:accent1>
        <a:accent2>
          <a:srgbClr val="A31A1A"/>
        </a:accent2>
        <a:accent3>
          <a:srgbClr val="E2E2E2"/>
        </a:accent3>
        <a:accent4>
          <a:srgbClr val="000000"/>
        </a:accent4>
        <a:accent5>
          <a:srgbClr val="EDAFAF"/>
        </a:accent5>
        <a:accent6>
          <a:srgbClr val="931616"/>
        </a:accent6>
        <a:hlink>
          <a:srgbClr val="661010"/>
        </a:hlink>
        <a:folHlink>
          <a:srgbClr val="8542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3962"/>
        </a:accent1>
        <a:accent2>
          <a:srgbClr val="804A26"/>
        </a:accent2>
        <a:accent3>
          <a:srgbClr val="E2E2E2"/>
        </a:accent3>
        <a:accent4>
          <a:srgbClr val="000000"/>
        </a:accent4>
        <a:accent5>
          <a:srgbClr val="C0AEB7"/>
        </a:accent5>
        <a:accent6>
          <a:srgbClr val="734221"/>
        </a:accent6>
        <a:hlink>
          <a:srgbClr val="803939"/>
        </a:hlink>
        <a:folHlink>
          <a:srgbClr val="6E5D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335966"/>
        </a:accent1>
        <a:accent2>
          <a:srgbClr val="803939"/>
        </a:accent2>
        <a:accent3>
          <a:srgbClr val="E2E2E2"/>
        </a:accent3>
        <a:accent4>
          <a:srgbClr val="000000"/>
        </a:accent4>
        <a:accent5>
          <a:srgbClr val="ADB5B8"/>
        </a:accent5>
        <a:accent6>
          <a:srgbClr val="733333"/>
        </a:accent6>
        <a:hlink>
          <a:srgbClr val="526614"/>
        </a:hlink>
        <a:folHlink>
          <a:srgbClr val="55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3939"/>
        </a:accent1>
        <a:accent2>
          <a:srgbClr val="736017"/>
        </a:accent2>
        <a:accent3>
          <a:srgbClr val="E2E2E2"/>
        </a:accent3>
        <a:accent4>
          <a:srgbClr val="000000"/>
        </a:accent4>
        <a:accent5>
          <a:srgbClr val="C0AEAE"/>
        </a:accent5>
        <a:accent6>
          <a:srgbClr val="685614"/>
        </a:accent6>
        <a:hlink>
          <a:srgbClr val="4A4080"/>
        </a:hlink>
        <a:folHlink>
          <a:srgbClr val="1466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ECEC00"/>
        </a:accent1>
        <a:accent2>
          <a:srgbClr val="E6CB00"/>
        </a:accent2>
        <a:accent3>
          <a:srgbClr val="E2E2E2"/>
        </a:accent3>
        <a:accent4>
          <a:srgbClr val="000000"/>
        </a:accent4>
        <a:accent5>
          <a:srgbClr val="F4F4AA"/>
        </a:accent5>
        <a:accent6>
          <a:srgbClr val="D0B800"/>
        </a:accent6>
        <a:hlink>
          <a:srgbClr val="837D00"/>
        </a:hlink>
        <a:folHlink>
          <a:srgbClr val="A39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6919"/>
        </a:accent1>
        <a:accent2>
          <a:srgbClr val="688019"/>
        </a:accent2>
        <a:accent3>
          <a:srgbClr val="E2E2E2"/>
        </a:accent3>
        <a:accent4>
          <a:srgbClr val="000000"/>
        </a:accent4>
        <a:accent5>
          <a:srgbClr val="C0B9AB"/>
        </a:accent5>
        <a:accent6>
          <a:srgbClr val="5E7316"/>
        </a:accent6>
        <a:hlink>
          <a:srgbClr val="15616B"/>
        </a:hlink>
        <a:folHlink>
          <a:srgbClr val="807E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7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3966"/>
        </a:accent1>
        <a:accent2>
          <a:srgbClr val="666514"/>
        </a:accent2>
        <a:accent3>
          <a:srgbClr val="E2E2E2"/>
        </a:accent3>
        <a:accent4>
          <a:srgbClr val="000000"/>
        </a:accent4>
        <a:accent5>
          <a:srgbClr val="C0AEB8"/>
        </a:accent5>
        <a:accent6>
          <a:srgbClr val="5C5B11"/>
        </a:accent6>
        <a:hlink>
          <a:srgbClr val="804733"/>
        </a:hlink>
        <a:folHlink>
          <a:srgbClr val="342E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4119"/>
        </a:accent1>
        <a:accent2>
          <a:srgbClr val="197280"/>
        </a:accent2>
        <a:accent3>
          <a:srgbClr val="E2E2E2"/>
        </a:accent3>
        <a:accent4>
          <a:srgbClr val="000000"/>
        </a:accent4>
        <a:accent5>
          <a:srgbClr val="C0B0AB"/>
        </a:accent5>
        <a:accent6>
          <a:srgbClr val="166773"/>
        </a:accent6>
        <a:hlink>
          <a:srgbClr val="5C3D70"/>
        </a:hlink>
        <a:folHlink>
          <a:srgbClr val="5E5C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9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4EC100"/>
        </a:accent1>
        <a:accent2>
          <a:srgbClr val="358400"/>
        </a:accent2>
        <a:accent3>
          <a:srgbClr val="E2E2E2"/>
        </a:accent3>
        <a:accent4>
          <a:srgbClr val="000000"/>
        </a:accent4>
        <a:accent5>
          <a:srgbClr val="B2DDAA"/>
        </a:accent5>
        <a:accent6>
          <a:srgbClr val="2F7700"/>
        </a:accent6>
        <a:hlink>
          <a:srgbClr val="296500"/>
        </a:hlink>
        <a:folHlink>
          <a:srgbClr val="46653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586614"/>
        </a:accent1>
        <a:accent2>
          <a:srgbClr val="295966"/>
        </a:accent2>
        <a:accent3>
          <a:srgbClr val="E2E2E2"/>
        </a:accent3>
        <a:accent4>
          <a:srgbClr val="000000"/>
        </a:accent4>
        <a:accent5>
          <a:srgbClr val="B4B8AA"/>
        </a:accent5>
        <a:accent6>
          <a:srgbClr val="24505C"/>
        </a:accent6>
        <a:hlink>
          <a:srgbClr val="735F22"/>
        </a:hlink>
        <a:folHlink>
          <a:srgbClr val="3A73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406B"/>
        </a:accent1>
        <a:accent2>
          <a:srgbClr val="804E33"/>
        </a:accent2>
        <a:accent3>
          <a:srgbClr val="E2E2E2"/>
        </a:accent3>
        <a:accent4>
          <a:srgbClr val="000000"/>
        </a:accent4>
        <a:accent5>
          <a:srgbClr val="C0AFBA"/>
        </a:accent5>
        <a:accent6>
          <a:srgbClr val="73462D"/>
        </a:accent6>
        <a:hlink>
          <a:srgbClr val="356614"/>
        </a:hlink>
        <a:folHlink>
          <a:srgbClr val="3A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C3F48"/>
        </a:accent1>
        <a:accent2>
          <a:srgbClr val="3D7317"/>
        </a:accent2>
        <a:accent3>
          <a:srgbClr val="E2E2E2"/>
        </a:accent3>
        <a:accent4>
          <a:srgbClr val="000000"/>
        </a:accent4>
        <a:accent5>
          <a:srgbClr val="C5AFB1"/>
        </a:accent5>
        <a:accent6>
          <a:srgbClr val="366814"/>
        </a:accent6>
        <a:hlink>
          <a:srgbClr val="404080"/>
        </a:hlink>
        <a:folHlink>
          <a:srgbClr val="73632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00A5C9"/>
        </a:accent1>
        <a:accent2>
          <a:srgbClr val="427D89"/>
        </a:accent2>
        <a:accent3>
          <a:srgbClr val="E2E2E2"/>
        </a:accent3>
        <a:accent4>
          <a:srgbClr val="000000"/>
        </a:accent4>
        <a:accent5>
          <a:srgbClr val="AACFE1"/>
        </a:accent5>
        <a:accent6>
          <a:srgbClr val="3B717C"/>
        </a:accent6>
        <a:hlink>
          <a:srgbClr val="006880"/>
        </a:hlink>
        <a:folHlink>
          <a:srgbClr val="005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1F5499"/>
        </a:accent1>
        <a:accent2>
          <a:srgbClr val="1D8019"/>
        </a:accent2>
        <a:accent3>
          <a:srgbClr val="E2E2E2"/>
        </a:accent3>
        <a:accent4>
          <a:srgbClr val="000000"/>
        </a:accent4>
        <a:accent5>
          <a:srgbClr val="ABB3CA"/>
        </a:accent5>
        <a:accent6>
          <a:srgbClr val="197316"/>
        </a:accent6>
        <a:hlink>
          <a:srgbClr val="218BA3"/>
        </a:hlink>
        <a:folHlink>
          <a:srgbClr val="574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393B"/>
        </a:accent1>
        <a:accent2>
          <a:srgbClr val="196D80"/>
        </a:accent2>
        <a:accent3>
          <a:srgbClr val="E2E2E2"/>
        </a:accent3>
        <a:accent4>
          <a:srgbClr val="000000"/>
        </a:accent4>
        <a:accent5>
          <a:srgbClr val="C0AEAF"/>
        </a:accent5>
        <a:accent6>
          <a:srgbClr val="166273"/>
        </a:accent6>
        <a:hlink>
          <a:srgbClr val="805519"/>
        </a:hlink>
        <a:folHlink>
          <a:srgbClr val="80396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666514"/>
        </a:accent1>
        <a:accent2>
          <a:srgbClr val="145766"/>
        </a:accent2>
        <a:accent3>
          <a:srgbClr val="E2E2E2"/>
        </a:accent3>
        <a:accent4>
          <a:srgbClr val="000000"/>
        </a:accent4>
        <a:accent5>
          <a:srgbClr val="B8B8AA"/>
        </a:accent5>
        <a:accent6>
          <a:srgbClr val="114E5C"/>
        </a:accent6>
        <a:hlink>
          <a:srgbClr val="664029"/>
        </a:hlink>
        <a:folHlink>
          <a:srgbClr val="5C34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7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03F3F"/>
        </a:accent1>
        <a:accent2>
          <a:srgbClr val="A31A1A"/>
        </a:accent2>
        <a:accent3>
          <a:srgbClr val="FFFFFF"/>
        </a:accent3>
        <a:accent4>
          <a:srgbClr val="000000"/>
        </a:accent4>
        <a:accent5>
          <a:srgbClr val="EDAFAF"/>
        </a:accent5>
        <a:accent6>
          <a:srgbClr val="931616"/>
        </a:accent6>
        <a:hlink>
          <a:srgbClr val="661010"/>
        </a:hlink>
        <a:folHlink>
          <a:srgbClr val="8542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8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3962"/>
        </a:accent1>
        <a:accent2>
          <a:srgbClr val="804A26"/>
        </a:accent2>
        <a:accent3>
          <a:srgbClr val="FFFFFF"/>
        </a:accent3>
        <a:accent4>
          <a:srgbClr val="000000"/>
        </a:accent4>
        <a:accent5>
          <a:srgbClr val="C0AEB7"/>
        </a:accent5>
        <a:accent6>
          <a:srgbClr val="734221"/>
        </a:accent6>
        <a:hlink>
          <a:srgbClr val="803939"/>
        </a:hlink>
        <a:folHlink>
          <a:srgbClr val="6E5D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9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335966"/>
        </a:accent1>
        <a:accent2>
          <a:srgbClr val="803939"/>
        </a:accent2>
        <a:accent3>
          <a:srgbClr val="FFFFFF"/>
        </a:accent3>
        <a:accent4>
          <a:srgbClr val="000000"/>
        </a:accent4>
        <a:accent5>
          <a:srgbClr val="ADB5B8"/>
        </a:accent5>
        <a:accent6>
          <a:srgbClr val="733333"/>
        </a:accent6>
        <a:hlink>
          <a:srgbClr val="526614"/>
        </a:hlink>
        <a:folHlink>
          <a:srgbClr val="55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3939"/>
        </a:accent1>
        <a:accent2>
          <a:srgbClr val="736017"/>
        </a:accent2>
        <a:accent3>
          <a:srgbClr val="FFFFFF"/>
        </a:accent3>
        <a:accent4>
          <a:srgbClr val="000000"/>
        </a:accent4>
        <a:accent5>
          <a:srgbClr val="C0AEAE"/>
        </a:accent5>
        <a:accent6>
          <a:srgbClr val="685614"/>
        </a:accent6>
        <a:hlink>
          <a:srgbClr val="4A4080"/>
        </a:hlink>
        <a:folHlink>
          <a:srgbClr val="1466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CEC00"/>
        </a:accent1>
        <a:accent2>
          <a:srgbClr val="E6CB00"/>
        </a:accent2>
        <a:accent3>
          <a:srgbClr val="FFFFFF"/>
        </a:accent3>
        <a:accent4>
          <a:srgbClr val="000000"/>
        </a:accent4>
        <a:accent5>
          <a:srgbClr val="F4F4AA"/>
        </a:accent5>
        <a:accent6>
          <a:srgbClr val="D0B800"/>
        </a:accent6>
        <a:hlink>
          <a:srgbClr val="837D00"/>
        </a:hlink>
        <a:folHlink>
          <a:srgbClr val="A39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6919"/>
        </a:accent1>
        <a:accent2>
          <a:srgbClr val="688019"/>
        </a:accent2>
        <a:accent3>
          <a:srgbClr val="FFFFFF"/>
        </a:accent3>
        <a:accent4>
          <a:srgbClr val="000000"/>
        </a:accent4>
        <a:accent5>
          <a:srgbClr val="C0B9AB"/>
        </a:accent5>
        <a:accent6>
          <a:srgbClr val="5E7316"/>
        </a:accent6>
        <a:hlink>
          <a:srgbClr val="15616B"/>
        </a:hlink>
        <a:folHlink>
          <a:srgbClr val="807E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3966"/>
        </a:accent1>
        <a:accent2>
          <a:srgbClr val="666514"/>
        </a:accent2>
        <a:accent3>
          <a:srgbClr val="FFFFFF"/>
        </a:accent3>
        <a:accent4>
          <a:srgbClr val="000000"/>
        </a:accent4>
        <a:accent5>
          <a:srgbClr val="C0AEB8"/>
        </a:accent5>
        <a:accent6>
          <a:srgbClr val="5C5B11"/>
        </a:accent6>
        <a:hlink>
          <a:srgbClr val="804733"/>
        </a:hlink>
        <a:folHlink>
          <a:srgbClr val="342E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4119"/>
        </a:accent1>
        <a:accent2>
          <a:srgbClr val="197280"/>
        </a:accent2>
        <a:accent3>
          <a:srgbClr val="FFFFFF"/>
        </a:accent3>
        <a:accent4>
          <a:srgbClr val="000000"/>
        </a:accent4>
        <a:accent5>
          <a:srgbClr val="C0B0AB"/>
        </a:accent5>
        <a:accent6>
          <a:srgbClr val="166773"/>
        </a:accent6>
        <a:hlink>
          <a:srgbClr val="5C3D70"/>
        </a:hlink>
        <a:folHlink>
          <a:srgbClr val="5E5C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4EC100"/>
        </a:accent1>
        <a:accent2>
          <a:srgbClr val="358400"/>
        </a:accent2>
        <a:accent3>
          <a:srgbClr val="FFFFFF"/>
        </a:accent3>
        <a:accent4>
          <a:srgbClr val="000000"/>
        </a:accent4>
        <a:accent5>
          <a:srgbClr val="B2DDAA"/>
        </a:accent5>
        <a:accent6>
          <a:srgbClr val="2F7700"/>
        </a:accent6>
        <a:hlink>
          <a:srgbClr val="296500"/>
        </a:hlink>
        <a:folHlink>
          <a:srgbClr val="46653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6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586614"/>
        </a:accent1>
        <a:accent2>
          <a:srgbClr val="295966"/>
        </a:accent2>
        <a:accent3>
          <a:srgbClr val="FFFFFF"/>
        </a:accent3>
        <a:accent4>
          <a:srgbClr val="000000"/>
        </a:accent4>
        <a:accent5>
          <a:srgbClr val="B4B8AA"/>
        </a:accent5>
        <a:accent6>
          <a:srgbClr val="24505C"/>
        </a:accent6>
        <a:hlink>
          <a:srgbClr val="735F22"/>
        </a:hlink>
        <a:folHlink>
          <a:srgbClr val="3A73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7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406B"/>
        </a:accent1>
        <a:accent2>
          <a:srgbClr val="804E33"/>
        </a:accent2>
        <a:accent3>
          <a:srgbClr val="FFFFFF"/>
        </a:accent3>
        <a:accent4>
          <a:srgbClr val="000000"/>
        </a:accent4>
        <a:accent5>
          <a:srgbClr val="C0AFBA"/>
        </a:accent5>
        <a:accent6>
          <a:srgbClr val="73462D"/>
        </a:accent6>
        <a:hlink>
          <a:srgbClr val="356614"/>
        </a:hlink>
        <a:folHlink>
          <a:srgbClr val="3A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8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C3F48"/>
        </a:accent1>
        <a:accent2>
          <a:srgbClr val="3D7317"/>
        </a:accent2>
        <a:accent3>
          <a:srgbClr val="FFFFFF"/>
        </a:accent3>
        <a:accent4>
          <a:srgbClr val="000000"/>
        </a:accent4>
        <a:accent5>
          <a:srgbClr val="C5AFB1"/>
        </a:accent5>
        <a:accent6>
          <a:srgbClr val="366814"/>
        </a:accent6>
        <a:hlink>
          <a:srgbClr val="404080"/>
        </a:hlink>
        <a:folHlink>
          <a:srgbClr val="73632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9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00A5C9"/>
        </a:accent1>
        <a:accent2>
          <a:srgbClr val="427D89"/>
        </a:accent2>
        <a:accent3>
          <a:srgbClr val="FFFFFF"/>
        </a:accent3>
        <a:accent4>
          <a:srgbClr val="000000"/>
        </a:accent4>
        <a:accent5>
          <a:srgbClr val="AACFE1"/>
        </a:accent5>
        <a:accent6>
          <a:srgbClr val="3B717C"/>
        </a:accent6>
        <a:hlink>
          <a:srgbClr val="006880"/>
        </a:hlink>
        <a:folHlink>
          <a:srgbClr val="005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1F5499"/>
        </a:accent1>
        <a:accent2>
          <a:srgbClr val="1D8019"/>
        </a:accent2>
        <a:accent3>
          <a:srgbClr val="FFFFFF"/>
        </a:accent3>
        <a:accent4>
          <a:srgbClr val="000000"/>
        </a:accent4>
        <a:accent5>
          <a:srgbClr val="ABB3CA"/>
        </a:accent5>
        <a:accent6>
          <a:srgbClr val="197316"/>
        </a:accent6>
        <a:hlink>
          <a:srgbClr val="218BA3"/>
        </a:hlink>
        <a:folHlink>
          <a:srgbClr val="574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393B"/>
        </a:accent1>
        <a:accent2>
          <a:srgbClr val="196D80"/>
        </a:accent2>
        <a:accent3>
          <a:srgbClr val="FFFFFF"/>
        </a:accent3>
        <a:accent4>
          <a:srgbClr val="000000"/>
        </a:accent4>
        <a:accent5>
          <a:srgbClr val="C0AEAF"/>
        </a:accent5>
        <a:accent6>
          <a:srgbClr val="166273"/>
        </a:accent6>
        <a:hlink>
          <a:srgbClr val="805519"/>
        </a:hlink>
        <a:folHlink>
          <a:srgbClr val="80396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666514"/>
        </a:accent1>
        <a:accent2>
          <a:srgbClr val="145766"/>
        </a:accent2>
        <a:accent3>
          <a:srgbClr val="FFFFFF"/>
        </a:accent3>
        <a:accent4>
          <a:srgbClr val="000000"/>
        </a:accent4>
        <a:accent5>
          <a:srgbClr val="B8B8AA"/>
        </a:accent5>
        <a:accent6>
          <a:srgbClr val="114E5C"/>
        </a:accent6>
        <a:hlink>
          <a:srgbClr val="664029"/>
        </a:hlink>
        <a:folHlink>
          <a:srgbClr val="5C34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6_Default Design">
  <a:themeElements>
    <a:clrScheme name="1_Default Design 14">
      <a:dk1>
        <a:srgbClr val="000000"/>
      </a:dk1>
      <a:lt1>
        <a:srgbClr val="CCCCCC"/>
      </a:lt1>
      <a:dk2>
        <a:srgbClr val="000000"/>
      </a:dk2>
      <a:lt2>
        <a:srgbClr val="666666"/>
      </a:lt2>
      <a:accent1>
        <a:srgbClr val="1F5499"/>
      </a:accent1>
      <a:accent2>
        <a:srgbClr val="1D8019"/>
      </a:accent2>
      <a:accent3>
        <a:srgbClr val="E2E2E2"/>
      </a:accent3>
      <a:accent4>
        <a:srgbClr val="000000"/>
      </a:accent4>
      <a:accent5>
        <a:srgbClr val="ABB3CA"/>
      </a:accent5>
      <a:accent6>
        <a:srgbClr val="197316"/>
      </a:accent6>
      <a:hlink>
        <a:srgbClr val="218BA3"/>
      </a:hlink>
      <a:folHlink>
        <a:srgbClr val="574C99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E03F3F"/>
        </a:accent1>
        <a:accent2>
          <a:srgbClr val="A31A1A"/>
        </a:accent2>
        <a:accent3>
          <a:srgbClr val="E2E2E2"/>
        </a:accent3>
        <a:accent4>
          <a:srgbClr val="000000"/>
        </a:accent4>
        <a:accent5>
          <a:srgbClr val="EDAFAF"/>
        </a:accent5>
        <a:accent6>
          <a:srgbClr val="931616"/>
        </a:accent6>
        <a:hlink>
          <a:srgbClr val="661010"/>
        </a:hlink>
        <a:folHlink>
          <a:srgbClr val="8542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3962"/>
        </a:accent1>
        <a:accent2>
          <a:srgbClr val="804A26"/>
        </a:accent2>
        <a:accent3>
          <a:srgbClr val="E2E2E2"/>
        </a:accent3>
        <a:accent4>
          <a:srgbClr val="000000"/>
        </a:accent4>
        <a:accent5>
          <a:srgbClr val="C0AEB7"/>
        </a:accent5>
        <a:accent6>
          <a:srgbClr val="734221"/>
        </a:accent6>
        <a:hlink>
          <a:srgbClr val="803939"/>
        </a:hlink>
        <a:folHlink>
          <a:srgbClr val="6E5D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335966"/>
        </a:accent1>
        <a:accent2>
          <a:srgbClr val="803939"/>
        </a:accent2>
        <a:accent3>
          <a:srgbClr val="E2E2E2"/>
        </a:accent3>
        <a:accent4>
          <a:srgbClr val="000000"/>
        </a:accent4>
        <a:accent5>
          <a:srgbClr val="ADB5B8"/>
        </a:accent5>
        <a:accent6>
          <a:srgbClr val="733333"/>
        </a:accent6>
        <a:hlink>
          <a:srgbClr val="526614"/>
        </a:hlink>
        <a:folHlink>
          <a:srgbClr val="55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3939"/>
        </a:accent1>
        <a:accent2>
          <a:srgbClr val="736017"/>
        </a:accent2>
        <a:accent3>
          <a:srgbClr val="E2E2E2"/>
        </a:accent3>
        <a:accent4>
          <a:srgbClr val="000000"/>
        </a:accent4>
        <a:accent5>
          <a:srgbClr val="C0AEAE"/>
        </a:accent5>
        <a:accent6>
          <a:srgbClr val="685614"/>
        </a:accent6>
        <a:hlink>
          <a:srgbClr val="4A4080"/>
        </a:hlink>
        <a:folHlink>
          <a:srgbClr val="1466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ECEC00"/>
        </a:accent1>
        <a:accent2>
          <a:srgbClr val="E6CB00"/>
        </a:accent2>
        <a:accent3>
          <a:srgbClr val="E2E2E2"/>
        </a:accent3>
        <a:accent4>
          <a:srgbClr val="000000"/>
        </a:accent4>
        <a:accent5>
          <a:srgbClr val="F4F4AA"/>
        </a:accent5>
        <a:accent6>
          <a:srgbClr val="D0B800"/>
        </a:accent6>
        <a:hlink>
          <a:srgbClr val="837D00"/>
        </a:hlink>
        <a:folHlink>
          <a:srgbClr val="A39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6919"/>
        </a:accent1>
        <a:accent2>
          <a:srgbClr val="688019"/>
        </a:accent2>
        <a:accent3>
          <a:srgbClr val="E2E2E2"/>
        </a:accent3>
        <a:accent4>
          <a:srgbClr val="000000"/>
        </a:accent4>
        <a:accent5>
          <a:srgbClr val="C0B9AB"/>
        </a:accent5>
        <a:accent6>
          <a:srgbClr val="5E7316"/>
        </a:accent6>
        <a:hlink>
          <a:srgbClr val="15616B"/>
        </a:hlink>
        <a:folHlink>
          <a:srgbClr val="807E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3966"/>
        </a:accent1>
        <a:accent2>
          <a:srgbClr val="666514"/>
        </a:accent2>
        <a:accent3>
          <a:srgbClr val="E2E2E2"/>
        </a:accent3>
        <a:accent4>
          <a:srgbClr val="000000"/>
        </a:accent4>
        <a:accent5>
          <a:srgbClr val="C0AEB8"/>
        </a:accent5>
        <a:accent6>
          <a:srgbClr val="5C5B11"/>
        </a:accent6>
        <a:hlink>
          <a:srgbClr val="804733"/>
        </a:hlink>
        <a:folHlink>
          <a:srgbClr val="342E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4119"/>
        </a:accent1>
        <a:accent2>
          <a:srgbClr val="197280"/>
        </a:accent2>
        <a:accent3>
          <a:srgbClr val="E2E2E2"/>
        </a:accent3>
        <a:accent4>
          <a:srgbClr val="000000"/>
        </a:accent4>
        <a:accent5>
          <a:srgbClr val="C0B0AB"/>
        </a:accent5>
        <a:accent6>
          <a:srgbClr val="166773"/>
        </a:accent6>
        <a:hlink>
          <a:srgbClr val="5C3D70"/>
        </a:hlink>
        <a:folHlink>
          <a:srgbClr val="5E5C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4EC100"/>
        </a:accent1>
        <a:accent2>
          <a:srgbClr val="358400"/>
        </a:accent2>
        <a:accent3>
          <a:srgbClr val="E2E2E2"/>
        </a:accent3>
        <a:accent4>
          <a:srgbClr val="000000"/>
        </a:accent4>
        <a:accent5>
          <a:srgbClr val="B2DDAA"/>
        </a:accent5>
        <a:accent6>
          <a:srgbClr val="2F7700"/>
        </a:accent6>
        <a:hlink>
          <a:srgbClr val="296500"/>
        </a:hlink>
        <a:folHlink>
          <a:srgbClr val="46653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586614"/>
        </a:accent1>
        <a:accent2>
          <a:srgbClr val="295966"/>
        </a:accent2>
        <a:accent3>
          <a:srgbClr val="E2E2E2"/>
        </a:accent3>
        <a:accent4>
          <a:srgbClr val="000000"/>
        </a:accent4>
        <a:accent5>
          <a:srgbClr val="B4B8AA"/>
        </a:accent5>
        <a:accent6>
          <a:srgbClr val="24505C"/>
        </a:accent6>
        <a:hlink>
          <a:srgbClr val="735F22"/>
        </a:hlink>
        <a:folHlink>
          <a:srgbClr val="3A73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406B"/>
        </a:accent1>
        <a:accent2>
          <a:srgbClr val="804E33"/>
        </a:accent2>
        <a:accent3>
          <a:srgbClr val="E2E2E2"/>
        </a:accent3>
        <a:accent4>
          <a:srgbClr val="000000"/>
        </a:accent4>
        <a:accent5>
          <a:srgbClr val="C0AFBA"/>
        </a:accent5>
        <a:accent6>
          <a:srgbClr val="73462D"/>
        </a:accent6>
        <a:hlink>
          <a:srgbClr val="356614"/>
        </a:hlink>
        <a:folHlink>
          <a:srgbClr val="3A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C3F48"/>
        </a:accent1>
        <a:accent2>
          <a:srgbClr val="3D7317"/>
        </a:accent2>
        <a:accent3>
          <a:srgbClr val="E2E2E2"/>
        </a:accent3>
        <a:accent4>
          <a:srgbClr val="000000"/>
        </a:accent4>
        <a:accent5>
          <a:srgbClr val="C5AFB1"/>
        </a:accent5>
        <a:accent6>
          <a:srgbClr val="366814"/>
        </a:accent6>
        <a:hlink>
          <a:srgbClr val="404080"/>
        </a:hlink>
        <a:folHlink>
          <a:srgbClr val="73632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00A5C9"/>
        </a:accent1>
        <a:accent2>
          <a:srgbClr val="427D89"/>
        </a:accent2>
        <a:accent3>
          <a:srgbClr val="E2E2E2"/>
        </a:accent3>
        <a:accent4>
          <a:srgbClr val="000000"/>
        </a:accent4>
        <a:accent5>
          <a:srgbClr val="AACFE1"/>
        </a:accent5>
        <a:accent6>
          <a:srgbClr val="3B717C"/>
        </a:accent6>
        <a:hlink>
          <a:srgbClr val="006880"/>
        </a:hlink>
        <a:folHlink>
          <a:srgbClr val="005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4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1F5499"/>
        </a:accent1>
        <a:accent2>
          <a:srgbClr val="1D8019"/>
        </a:accent2>
        <a:accent3>
          <a:srgbClr val="E2E2E2"/>
        </a:accent3>
        <a:accent4>
          <a:srgbClr val="000000"/>
        </a:accent4>
        <a:accent5>
          <a:srgbClr val="ABB3CA"/>
        </a:accent5>
        <a:accent6>
          <a:srgbClr val="197316"/>
        </a:accent6>
        <a:hlink>
          <a:srgbClr val="218BA3"/>
        </a:hlink>
        <a:folHlink>
          <a:srgbClr val="574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5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393B"/>
        </a:accent1>
        <a:accent2>
          <a:srgbClr val="196D80"/>
        </a:accent2>
        <a:accent3>
          <a:srgbClr val="E2E2E2"/>
        </a:accent3>
        <a:accent4>
          <a:srgbClr val="000000"/>
        </a:accent4>
        <a:accent5>
          <a:srgbClr val="C0AEAF"/>
        </a:accent5>
        <a:accent6>
          <a:srgbClr val="166273"/>
        </a:accent6>
        <a:hlink>
          <a:srgbClr val="805519"/>
        </a:hlink>
        <a:folHlink>
          <a:srgbClr val="80396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6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666514"/>
        </a:accent1>
        <a:accent2>
          <a:srgbClr val="145766"/>
        </a:accent2>
        <a:accent3>
          <a:srgbClr val="E2E2E2"/>
        </a:accent3>
        <a:accent4>
          <a:srgbClr val="000000"/>
        </a:accent4>
        <a:accent5>
          <a:srgbClr val="B8B8AA"/>
        </a:accent5>
        <a:accent6>
          <a:srgbClr val="114E5C"/>
        </a:accent6>
        <a:hlink>
          <a:srgbClr val="664029"/>
        </a:hlink>
        <a:folHlink>
          <a:srgbClr val="5C34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7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03F3F"/>
        </a:accent1>
        <a:accent2>
          <a:srgbClr val="A31A1A"/>
        </a:accent2>
        <a:accent3>
          <a:srgbClr val="FFFFFF"/>
        </a:accent3>
        <a:accent4>
          <a:srgbClr val="000000"/>
        </a:accent4>
        <a:accent5>
          <a:srgbClr val="EDAFAF"/>
        </a:accent5>
        <a:accent6>
          <a:srgbClr val="931616"/>
        </a:accent6>
        <a:hlink>
          <a:srgbClr val="661010"/>
        </a:hlink>
        <a:folHlink>
          <a:srgbClr val="8542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8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3962"/>
        </a:accent1>
        <a:accent2>
          <a:srgbClr val="804A26"/>
        </a:accent2>
        <a:accent3>
          <a:srgbClr val="FFFFFF"/>
        </a:accent3>
        <a:accent4>
          <a:srgbClr val="000000"/>
        </a:accent4>
        <a:accent5>
          <a:srgbClr val="C0AEB7"/>
        </a:accent5>
        <a:accent6>
          <a:srgbClr val="734221"/>
        </a:accent6>
        <a:hlink>
          <a:srgbClr val="803939"/>
        </a:hlink>
        <a:folHlink>
          <a:srgbClr val="6E5D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9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335966"/>
        </a:accent1>
        <a:accent2>
          <a:srgbClr val="803939"/>
        </a:accent2>
        <a:accent3>
          <a:srgbClr val="FFFFFF"/>
        </a:accent3>
        <a:accent4>
          <a:srgbClr val="000000"/>
        </a:accent4>
        <a:accent5>
          <a:srgbClr val="ADB5B8"/>
        </a:accent5>
        <a:accent6>
          <a:srgbClr val="733333"/>
        </a:accent6>
        <a:hlink>
          <a:srgbClr val="526614"/>
        </a:hlink>
        <a:folHlink>
          <a:srgbClr val="55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3939"/>
        </a:accent1>
        <a:accent2>
          <a:srgbClr val="736017"/>
        </a:accent2>
        <a:accent3>
          <a:srgbClr val="FFFFFF"/>
        </a:accent3>
        <a:accent4>
          <a:srgbClr val="000000"/>
        </a:accent4>
        <a:accent5>
          <a:srgbClr val="C0AEAE"/>
        </a:accent5>
        <a:accent6>
          <a:srgbClr val="685614"/>
        </a:accent6>
        <a:hlink>
          <a:srgbClr val="4A4080"/>
        </a:hlink>
        <a:folHlink>
          <a:srgbClr val="1466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CEC00"/>
        </a:accent1>
        <a:accent2>
          <a:srgbClr val="E6CB00"/>
        </a:accent2>
        <a:accent3>
          <a:srgbClr val="FFFFFF"/>
        </a:accent3>
        <a:accent4>
          <a:srgbClr val="000000"/>
        </a:accent4>
        <a:accent5>
          <a:srgbClr val="F4F4AA"/>
        </a:accent5>
        <a:accent6>
          <a:srgbClr val="D0B800"/>
        </a:accent6>
        <a:hlink>
          <a:srgbClr val="837D00"/>
        </a:hlink>
        <a:folHlink>
          <a:srgbClr val="A39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6919"/>
        </a:accent1>
        <a:accent2>
          <a:srgbClr val="688019"/>
        </a:accent2>
        <a:accent3>
          <a:srgbClr val="FFFFFF"/>
        </a:accent3>
        <a:accent4>
          <a:srgbClr val="000000"/>
        </a:accent4>
        <a:accent5>
          <a:srgbClr val="C0B9AB"/>
        </a:accent5>
        <a:accent6>
          <a:srgbClr val="5E7316"/>
        </a:accent6>
        <a:hlink>
          <a:srgbClr val="15616B"/>
        </a:hlink>
        <a:folHlink>
          <a:srgbClr val="807E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3966"/>
        </a:accent1>
        <a:accent2>
          <a:srgbClr val="666514"/>
        </a:accent2>
        <a:accent3>
          <a:srgbClr val="FFFFFF"/>
        </a:accent3>
        <a:accent4>
          <a:srgbClr val="000000"/>
        </a:accent4>
        <a:accent5>
          <a:srgbClr val="C0AEB8"/>
        </a:accent5>
        <a:accent6>
          <a:srgbClr val="5C5B11"/>
        </a:accent6>
        <a:hlink>
          <a:srgbClr val="804733"/>
        </a:hlink>
        <a:folHlink>
          <a:srgbClr val="342E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4119"/>
        </a:accent1>
        <a:accent2>
          <a:srgbClr val="197280"/>
        </a:accent2>
        <a:accent3>
          <a:srgbClr val="FFFFFF"/>
        </a:accent3>
        <a:accent4>
          <a:srgbClr val="000000"/>
        </a:accent4>
        <a:accent5>
          <a:srgbClr val="C0B0AB"/>
        </a:accent5>
        <a:accent6>
          <a:srgbClr val="166773"/>
        </a:accent6>
        <a:hlink>
          <a:srgbClr val="5C3D70"/>
        </a:hlink>
        <a:folHlink>
          <a:srgbClr val="5E5C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4EC100"/>
        </a:accent1>
        <a:accent2>
          <a:srgbClr val="358400"/>
        </a:accent2>
        <a:accent3>
          <a:srgbClr val="FFFFFF"/>
        </a:accent3>
        <a:accent4>
          <a:srgbClr val="000000"/>
        </a:accent4>
        <a:accent5>
          <a:srgbClr val="B2DDAA"/>
        </a:accent5>
        <a:accent6>
          <a:srgbClr val="2F7700"/>
        </a:accent6>
        <a:hlink>
          <a:srgbClr val="296500"/>
        </a:hlink>
        <a:folHlink>
          <a:srgbClr val="46653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6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586614"/>
        </a:accent1>
        <a:accent2>
          <a:srgbClr val="295966"/>
        </a:accent2>
        <a:accent3>
          <a:srgbClr val="FFFFFF"/>
        </a:accent3>
        <a:accent4>
          <a:srgbClr val="000000"/>
        </a:accent4>
        <a:accent5>
          <a:srgbClr val="B4B8AA"/>
        </a:accent5>
        <a:accent6>
          <a:srgbClr val="24505C"/>
        </a:accent6>
        <a:hlink>
          <a:srgbClr val="735F22"/>
        </a:hlink>
        <a:folHlink>
          <a:srgbClr val="3A73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7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406B"/>
        </a:accent1>
        <a:accent2>
          <a:srgbClr val="804E33"/>
        </a:accent2>
        <a:accent3>
          <a:srgbClr val="FFFFFF"/>
        </a:accent3>
        <a:accent4>
          <a:srgbClr val="000000"/>
        </a:accent4>
        <a:accent5>
          <a:srgbClr val="C0AFBA"/>
        </a:accent5>
        <a:accent6>
          <a:srgbClr val="73462D"/>
        </a:accent6>
        <a:hlink>
          <a:srgbClr val="356614"/>
        </a:hlink>
        <a:folHlink>
          <a:srgbClr val="3A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8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C3F48"/>
        </a:accent1>
        <a:accent2>
          <a:srgbClr val="3D7317"/>
        </a:accent2>
        <a:accent3>
          <a:srgbClr val="FFFFFF"/>
        </a:accent3>
        <a:accent4>
          <a:srgbClr val="000000"/>
        </a:accent4>
        <a:accent5>
          <a:srgbClr val="C5AFB1"/>
        </a:accent5>
        <a:accent6>
          <a:srgbClr val="366814"/>
        </a:accent6>
        <a:hlink>
          <a:srgbClr val="404080"/>
        </a:hlink>
        <a:folHlink>
          <a:srgbClr val="73632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9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00A5C9"/>
        </a:accent1>
        <a:accent2>
          <a:srgbClr val="427D89"/>
        </a:accent2>
        <a:accent3>
          <a:srgbClr val="FFFFFF"/>
        </a:accent3>
        <a:accent4>
          <a:srgbClr val="000000"/>
        </a:accent4>
        <a:accent5>
          <a:srgbClr val="AACFE1"/>
        </a:accent5>
        <a:accent6>
          <a:srgbClr val="3B717C"/>
        </a:accent6>
        <a:hlink>
          <a:srgbClr val="006880"/>
        </a:hlink>
        <a:folHlink>
          <a:srgbClr val="005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1F5499"/>
        </a:accent1>
        <a:accent2>
          <a:srgbClr val="1D8019"/>
        </a:accent2>
        <a:accent3>
          <a:srgbClr val="FFFFFF"/>
        </a:accent3>
        <a:accent4>
          <a:srgbClr val="000000"/>
        </a:accent4>
        <a:accent5>
          <a:srgbClr val="ABB3CA"/>
        </a:accent5>
        <a:accent6>
          <a:srgbClr val="197316"/>
        </a:accent6>
        <a:hlink>
          <a:srgbClr val="218BA3"/>
        </a:hlink>
        <a:folHlink>
          <a:srgbClr val="574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393B"/>
        </a:accent1>
        <a:accent2>
          <a:srgbClr val="196D80"/>
        </a:accent2>
        <a:accent3>
          <a:srgbClr val="FFFFFF"/>
        </a:accent3>
        <a:accent4>
          <a:srgbClr val="000000"/>
        </a:accent4>
        <a:accent5>
          <a:srgbClr val="C0AEAF"/>
        </a:accent5>
        <a:accent6>
          <a:srgbClr val="166273"/>
        </a:accent6>
        <a:hlink>
          <a:srgbClr val="805519"/>
        </a:hlink>
        <a:folHlink>
          <a:srgbClr val="80396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666514"/>
        </a:accent1>
        <a:accent2>
          <a:srgbClr val="145766"/>
        </a:accent2>
        <a:accent3>
          <a:srgbClr val="FFFFFF"/>
        </a:accent3>
        <a:accent4>
          <a:srgbClr val="000000"/>
        </a:accent4>
        <a:accent5>
          <a:srgbClr val="B8B8AA"/>
        </a:accent5>
        <a:accent6>
          <a:srgbClr val="114E5C"/>
        </a:accent6>
        <a:hlink>
          <a:srgbClr val="664029"/>
        </a:hlink>
        <a:folHlink>
          <a:srgbClr val="5C34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med_0139_slide">
  <a:themeElements>
    <a:clrScheme name="Тема Office 2">
      <a:dk1>
        <a:srgbClr val="000000"/>
      </a:dk1>
      <a:lt1>
        <a:srgbClr val="99CCFF"/>
      </a:lt1>
      <a:dk2>
        <a:srgbClr val="000000"/>
      </a:dk2>
      <a:lt2>
        <a:srgbClr val="CCCCCC"/>
      </a:lt2>
      <a:accent1>
        <a:srgbClr val="48468C"/>
      </a:accent1>
      <a:accent2>
        <a:srgbClr val="1F6660"/>
      </a:accent2>
      <a:accent3>
        <a:srgbClr val="CAE2FF"/>
      </a:accent3>
      <a:accent4>
        <a:srgbClr val="000000"/>
      </a:accent4>
      <a:accent5>
        <a:srgbClr val="B1B0C5"/>
      </a:accent5>
      <a:accent6>
        <a:srgbClr val="1B5C56"/>
      </a:accent6>
      <a:hlink>
        <a:srgbClr val="224B73"/>
      </a:hlink>
      <a:folHlink>
        <a:srgbClr val="583973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CAE2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CAE2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CAE2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CAE2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FFFF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FFFF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FFFF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FFFF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7_Default Design">
  <a:themeElements>
    <a:clrScheme name="1_Default Design 2">
      <a:dk1>
        <a:srgbClr val="000000"/>
      </a:dk1>
      <a:lt1>
        <a:srgbClr val="99CCFF"/>
      </a:lt1>
      <a:dk2>
        <a:srgbClr val="000000"/>
      </a:dk2>
      <a:lt2>
        <a:srgbClr val="CCCCCC"/>
      </a:lt2>
      <a:accent1>
        <a:srgbClr val="48468C"/>
      </a:accent1>
      <a:accent2>
        <a:srgbClr val="1F6660"/>
      </a:accent2>
      <a:accent3>
        <a:srgbClr val="CAE2FF"/>
      </a:accent3>
      <a:accent4>
        <a:srgbClr val="000000"/>
      </a:accent4>
      <a:accent5>
        <a:srgbClr val="B1B0C5"/>
      </a:accent5>
      <a:accent6>
        <a:srgbClr val="1B5C56"/>
      </a:accent6>
      <a:hlink>
        <a:srgbClr val="224B73"/>
      </a:hlink>
      <a:folHlink>
        <a:srgbClr val="583973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CAE2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CAE2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CAE2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CAE2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FFFF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FFFF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FFFF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FFFF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med_0421_slide">
  <a:themeElements>
    <a:clrScheme name="Тема Office 2">
      <a:dk1>
        <a:srgbClr val="333333"/>
      </a:dk1>
      <a:lt1>
        <a:srgbClr val="FFFFFF"/>
      </a:lt1>
      <a:dk2>
        <a:srgbClr val="3366CC"/>
      </a:dk2>
      <a:lt2>
        <a:srgbClr val="FFFFFF"/>
      </a:lt2>
      <a:accent1>
        <a:srgbClr val="8ACAE6"/>
      </a:accent1>
      <a:accent2>
        <a:srgbClr val="B9B5F7"/>
      </a:accent2>
      <a:accent3>
        <a:srgbClr val="ADB8E2"/>
      </a:accent3>
      <a:accent4>
        <a:srgbClr val="DADADA"/>
      </a:accent4>
      <a:accent5>
        <a:srgbClr val="C4E1F0"/>
      </a:accent5>
      <a:accent6>
        <a:srgbClr val="A7A4E0"/>
      </a:accent6>
      <a:hlink>
        <a:srgbClr val="A6C3FF"/>
      </a:hlink>
      <a:folHlink>
        <a:srgbClr val="D9C3E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333333"/>
        </a:dk1>
        <a:lt1>
          <a:srgbClr val="FFFFFF"/>
        </a:lt1>
        <a:dk2>
          <a:srgbClr val="3366CC"/>
        </a:dk2>
        <a:lt2>
          <a:srgbClr val="FFFFFF"/>
        </a:lt2>
        <a:accent1>
          <a:srgbClr val="8CB2FF"/>
        </a:accent1>
        <a:accent2>
          <a:srgbClr val="AAC2F2"/>
        </a:accent2>
        <a:accent3>
          <a:srgbClr val="ADB8E2"/>
        </a:accent3>
        <a:accent4>
          <a:srgbClr val="DADADA"/>
        </a:accent4>
        <a:accent5>
          <a:srgbClr val="C5D5FF"/>
        </a:accent5>
        <a:accent6>
          <a:srgbClr val="9AB0DB"/>
        </a:accent6>
        <a:hlink>
          <a:srgbClr val="B2CCFF"/>
        </a:hlink>
        <a:folHlink>
          <a:srgbClr val="C2D2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333333"/>
        </a:dk1>
        <a:lt1>
          <a:srgbClr val="FFFFFF"/>
        </a:lt1>
        <a:dk2>
          <a:srgbClr val="3366CC"/>
        </a:dk2>
        <a:lt2>
          <a:srgbClr val="FFFFFF"/>
        </a:lt2>
        <a:accent1>
          <a:srgbClr val="8ACAE6"/>
        </a:accent1>
        <a:accent2>
          <a:srgbClr val="B9B5F7"/>
        </a:accent2>
        <a:accent3>
          <a:srgbClr val="ADB8E2"/>
        </a:accent3>
        <a:accent4>
          <a:srgbClr val="DADADA"/>
        </a:accent4>
        <a:accent5>
          <a:srgbClr val="C4E1F0"/>
        </a:accent5>
        <a:accent6>
          <a:srgbClr val="A7A4E0"/>
        </a:accent6>
        <a:hlink>
          <a:srgbClr val="A6C3FF"/>
        </a:hlink>
        <a:folHlink>
          <a:srgbClr val="D9C3E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333333"/>
        </a:dk1>
        <a:lt1>
          <a:srgbClr val="FFFFFF"/>
        </a:lt1>
        <a:dk2>
          <a:srgbClr val="3366CC"/>
        </a:dk2>
        <a:lt2>
          <a:srgbClr val="FFFFFF"/>
        </a:lt2>
        <a:accent1>
          <a:srgbClr val="E6DAA1"/>
        </a:accent1>
        <a:accent2>
          <a:srgbClr val="A6C3FF"/>
        </a:accent2>
        <a:accent3>
          <a:srgbClr val="ADB8E2"/>
        </a:accent3>
        <a:accent4>
          <a:srgbClr val="DADADA"/>
        </a:accent4>
        <a:accent5>
          <a:srgbClr val="F0EACD"/>
        </a:accent5>
        <a:accent6>
          <a:srgbClr val="96B0E7"/>
        </a:accent6>
        <a:hlink>
          <a:srgbClr val="D6D98D"/>
        </a:hlink>
        <a:folHlink>
          <a:srgbClr val="EBD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333333"/>
        </a:dk1>
        <a:lt1>
          <a:srgbClr val="FFFFFF"/>
        </a:lt1>
        <a:dk2>
          <a:srgbClr val="3366CC"/>
        </a:dk2>
        <a:lt2>
          <a:srgbClr val="FFFFFF"/>
        </a:lt2>
        <a:accent1>
          <a:srgbClr val="C1D998"/>
        </a:accent1>
        <a:accent2>
          <a:srgbClr val="EDD3A6"/>
        </a:accent2>
        <a:accent3>
          <a:srgbClr val="ADB8E2"/>
        </a:accent3>
        <a:accent4>
          <a:srgbClr val="DADADA"/>
        </a:accent4>
        <a:accent5>
          <a:srgbClr val="DDE9CA"/>
        </a:accent5>
        <a:accent6>
          <a:srgbClr val="D7BF96"/>
        </a:accent6>
        <a:hlink>
          <a:srgbClr val="EBD3DE"/>
        </a:hlink>
        <a:folHlink>
          <a:srgbClr val="B2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B2FF"/>
        </a:accent1>
        <a:accent2>
          <a:srgbClr val="AAC2F2"/>
        </a:accent2>
        <a:accent3>
          <a:srgbClr val="FFFFFF"/>
        </a:accent3>
        <a:accent4>
          <a:srgbClr val="000000"/>
        </a:accent4>
        <a:accent5>
          <a:srgbClr val="C5D5FF"/>
        </a:accent5>
        <a:accent6>
          <a:srgbClr val="9AB0DB"/>
        </a:accent6>
        <a:hlink>
          <a:srgbClr val="B2CCFF"/>
        </a:hlink>
        <a:folHlink>
          <a:srgbClr val="C2D2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ACAE6"/>
        </a:accent1>
        <a:accent2>
          <a:srgbClr val="B9B5F7"/>
        </a:accent2>
        <a:accent3>
          <a:srgbClr val="FFFFFF"/>
        </a:accent3>
        <a:accent4>
          <a:srgbClr val="000000"/>
        </a:accent4>
        <a:accent5>
          <a:srgbClr val="C4E1F0"/>
        </a:accent5>
        <a:accent6>
          <a:srgbClr val="A7A4E0"/>
        </a:accent6>
        <a:hlink>
          <a:srgbClr val="A6C3FF"/>
        </a:hlink>
        <a:folHlink>
          <a:srgbClr val="D9C3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6DAA1"/>
        </a:accent1>
        <a:accent2>
          <a:srgbClr val="A6C3FF"/>
        </a:accent2>
        <a:accent3>
          <a:srgbClr val="FFFFFF"/>
        </a:accent3>
        <a:accent4>
          <a:srgbClr val="000000"/>
        </a:accent4>
        <a:accent5>
          <a:srgbClr val="F0EACD"/>
        </a:accent5>
        <a:accent6>
          <a:srgbClr val="96B0E7"/>
        </a:accent6>
        <a:hlink>
          <a:srgbClr val="D6D98D"/>
        </a:hlink>
        <a:folHlink>
          <a:srgbClr val="EBD7C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1D998"/>
        </a:accent1>
        <a:accent2>
          <a:srgbClr val="EDD3A6"/>
        </a:accent2>
        <a:accent3>
          <a:srgbClr val="FFFFFF"/>
        </a:accent3>
        <a:accent4>
          <a:srgbClr val="000000"/>
        </a:accent4>
        <a:accent5>
          <a:srgbClr val="DDE9CA"/>
        </a:accent5>
        <a:accent6>
          <a:srgbClr val="D7BF96"/>
        </a:accent6>
        <a:hlink>
          <a:srgbClr val="EBD3DE"/>
        </a:hlink>
        <a:folHlink>
          <a:srgbClr val="B2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8_Default Design">
  <a:themeElements>
    <a:clrScheme name="1_Default Design 2">
      <a:dk1>
        <a:srgbClr val="333333"/>
      </a:dk1>
      <a:lt1>
        <a:srgbClr val="FFFFFF"/>
      </a:lt1>
      <a:dk2>
        <a:srgbClr val="3366CC"/>
      </a:dk2>
      <a:lt2>
        <a:srgbClr val="FFFFFF"/>
      </a:lt2>
      <a:accent1>
        <a:srgbClr val="8ACAE6"/>
      </a:accent1>
      <a:accent2>
        <a:srgbClr val="B9B5F7"/>
      </a:accent2>
      <a:accent3>
        <a:srgbClr val="ADB8E2"/>
      </a:accent3>
      <a:accent4>
        <a:srgbClr val="DADADA"/>
      </a:accent4>
      <a:accent5>
        <a:srgbClr val="C4E1F0"/>
      </a:accent5>
      <a:accent6>
        <a:srgbClr val="A7A4E0"/>
      </a:accent6>
      <a:hlink>
        <a:srgbClr val="A6C3FF"/>
      </a:hlink>
      <a:folHlink>
        <a:srgbClr val="D9C3E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3366CC"/>
        </a:dk2>
        <a:lt2>
          <a:srgbClr val="FFFFFF"/>
        </a:lt2>
        <a:accent1>
          <a:srgbClr val="8CB2FF"/>
        </a:accent1>
        <a:accent2>
          <a:srgbClr val="AAC2F2"/>
        </a:accent2>
        <a:accent3>
          <a:srgbClr val="ADB8E2"/>
        </a:accent3>
        <a:accent4>
          <a:srgbClr val="DADADA"/>
        </a:accent4>
        <a:accent5>
          <a:srgbClr val="C5D5FF"/>
        </a:accent5>
        <a:accent6>
          <a:srgbClr val="9AB0DB"/>
        </a:accent6>
        <a:hlink>
          <a:srgbClr val="B2CCFF"/>
        </a:hlink>
        <a:folHlink>
          <a:srgbClr val="C2D2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3366CC"/>
        </a:dk2>
        <a:lt2>
          <a:srgbClr val="FFFFFF"/>
        </a:lt2>
        <a:accent1>
          <a:srgbClr val="8ACAE6"/>
        </a:accent1>
        <a:accent2>
          <a:srgbClr val="B9B5F7"/>
        </a:accent2>
        <a:accent3>
          <a:srgbClr val="ADB8E2"/>
        </a:accent3>
        <a:accent4>
          <a:srgbClr val="DADADA"/>
        </a:accent4>
        <a:accent5>
          <a:srgbClr val="C4E1F0"/>
        </a:accent5>
        <a:accent6>
          <a:srgbClr val="A7A4E0"/>
        </a:accent6>
        <a:hlink>
          <a:srgbClr val="A6C3FF"/>
        </a:hlink>
        <a:folHlink>
          <a:srgbClr val="D9C3E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3366CC"/>
        </a:dk2>
        <a:lt2>
          <a:srgbClr val="FFFFFF"/>
        </a:lt2>
        <a:accent1>
          <a:srgbClr val="E6DAA1"/>
        </a:accent1>
        <a:accent2>
          <a:srgbClr val="A6C3FF"/>
        </a:accent2>
        <a:accent3>
          <a:srgbClr val="ADB8E2"/>
        </a:accent3>
        <a:accent4>
          <a:srgbClr val="DADADA"/>
        </a:accent4>
        <a:accent5>
          <a:srgbClr val="F0EACD"/>
        </a:accent5>
        <a:accent6>
          <a:srgbClr val="96B0E7"/>
        </a:accent6>
        <a:hlink>
          <a:srgbClr val="D6D98D"/>
        </a:hlink>
        <a:folHlink>
          <a:srgbClr val="EBD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3366CC"/>
        </a:dk2>
        <a:lt2>
          <a:srgbClr val="FFFFFF"/>
        </a:lt2>
        <a:accent1>
          <a:srgbClr val="C1D998"/>
        </a:accent1>
        <a:accent2>
          <a:srgbClr val="EDD3A6"/>
        </a:accent2>
        <a:accent3>
          <a:srgbClr val="ADB8E2"/>
        </a:accent3>
        <a:accent4>
          <a:srgbClr val="DADADA"/>
        </a:accent4>
        <a:accent5>
          <a:srgbClr val="DDE9CA"/>
        </a:accent5>
        <a:accent6>
          <a:srgbClr val="D7BF96"/>
        </a:accent6>
        <a:hlink>
          <a:srgbClr val="EBD3DE"/>
        </a:hlink>
        <a:folHlink>
          <a:srgbClr val="B2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B2FF"/>
        </a:accent1>
        <a:accent2>
          <a:srgbClr val="AAC2F2"/>
        </a:accent2>
        <a:accent3>
          <a:srgbClr val="FFFFFF"/>
        </a:accent3>
        <a:accent4>
          <a:srgbClr val="000000"/>
        </a:accent4>
        <a:accent5>
          <a:srgbClr val="C5D5FF"/>
        </a:accent5>
        <a:accent6>
          <a:srgbClr val="9AB0DB"/>
        </a:accent6>
        <a:hlink>
          <a:srgbClr val="B2CCFF"/>
        </a:hlink>
        <a:folHlink>
          <a:srgbClr val="C2D2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ACAE6"/>
        </a:accent1>
        <a:accent2>
          <a:srgbClr val="B9B5F7"/>
        </a:accent2>
        <a:accent3>
          <a:srgbClr val="FFFFFF"/>
        </a:accent3>
        <a:accent4>
          <a:srgbClr val="000000"/>
        </a:accent4>
        <a:accent5>
          <a:srgbClr val="C4E1F0"/>
        </a:accent5>
        <a:accent6>
          <a:srgbClr val="A7A4E0"/>
        </a:accent6>
        <a:hlink>
          <a:srgbClr val="A6C3FF"/>
        </a:hlink>
        <a:folHlink>
          <a:srgbClr val="D9C3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6DAA1"/>
        </a:accent1>
        <a:accent2>
          <a:srgbClr val="A6C3FF"/>
        </a:accent2>
        <a:accent3>
          <a:srgbClr val="FFFFFF"/>
        </a:accent3>
        <a:accent4>
          <a:srgbClr val="000000"/>
        </a:accent4>
        <a:accent5>
          <a:srgbClr val="F0EACD"/>
        </a:accent5>
        <a:accent6>
          <a:srgbClr val="96B0E7"/>
        </a:accent6>
        <a:hlink>
          <a:srgbClr val="D6D98D"/>
        </a:hlink>
        <a:folHlink>
          <a:srgbClr val="EBD7C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1D998"/>
        </a:accent1>
        <a:accent2>
          <a:srgbClr val="EDD3A6"/>
        </a:accent2>
        <a:accent3>
          <a:srgbClr val="FFFFFF"/>
        </a:accent3>
        <a:accent4>
          <a:srgbClr val="000000"/>
        </a:accent4>
        <a:accent5>
          <a:srgbClr val="DDE9CA"/>
        </a:accent5>
        <a:accent6>
          <a:srgbClr val="D7BF96"/>
        </a:accent6>
        <a:hlink>
          <a:srgbClr val="EBD3DE"/>
        </a:hlink>
        <a:folHlink>
          <a:srgbClr val="B2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med_0420_slide">
  <a:themeElements>
    <a:clrScheme name="Тема Office 2">
      <a:dk1>
        <a:srgbClr val="000000"/>
      </a:dk1>
      <a:lt1>
        <a:srgbClr val="CCFFFF"/>
      </a:lt1>
      <a:dk2>
        <a:srgbClr val="000000"/>
      </a:dk2>
      <a:lt2>
        <a:srgbClr val="B2B2B2"/>
      </a:lt2>
      <a:accent1>
        <a:srgbClr val="318C23"/>
      </a:accent1>
      <a:accent2>
        <a:srgbClr val="3268A6"/>
      </a:accent2>
      <a:accent3>
        <a:srgbClr val="E2FFFF"/>
      </a:accent3>
      <a:accent4>
        <a:srgbClr val="000000"/>
      </a:accent4>
      <a:accent5>
        <a:srgbClr val="ADC5AC"/>
      </a:accent5>
      <a:accent6>
        <a:srgbClr val="2C5E96"/>
      </a:accent6>
      <a:hlink>
        <a:srgbClr val="006E6E"/>
      </a:hlink>
      <a:folHlink>
        <a:srgbClr val="4B468C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8096"/>
        </a:accent2>
        <a:accent3>
          <a:srgbClr val="E2FFFF"/>
        </a:accent3>
        <a:accent4>
          <a:srgbClr val="000000"/>
        </a:accent4>
        <a:accent5>
          <a:srgbClr val="AAC5C5"/>
        </a:accent5>
        <a:accent6>
          <a:srgbClr val="007387"/>
        </a:accent6>
        <a:hlink>
          <a:srgbClr val="007373"/>
        </a:hlink>
        <a:folHlink>
          <a:srgbClr val="0066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318C23"/>
        </a:accent1>
        <a:accent2>
          <a:srgbClr val="3268A6"/>
        </a:accent2>
        <a:accent3>
          <a:srgbClr val="E2FFFF"/>
        </a:accent3>
        <a:accent4>
          <a:srgbClr val="000000"/>
        </a:accent4>
        <a:accent5>
          <a:srgbClr val="ADC5AC"/>
        </a:accent5>
        <a:accent6>
          <a:srgbClr val="2C5E96"/>
        </a:accent6>
        <a:hlink>
          <a:srgbClr val="006E6E"/>
        </a:hlink>
        <a:folHlink>
          <a:srgbClr val="4B4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996B2E"/>
        </a:accent1>
        <a:accent2>
          <a:srgbClr val="007878"/>
        </a:accent2>
        <a:accent3>
          <a:srgbClr val="E2FFFF"/>
        </a:accent3>
        <a:accent4>
          <a:srgbClr val="000000"/>
        </a:accent4>
        <a:accent5>
          <a:srgbClr val="CABAAD"/>
        </a:accent5>
        <a:accent6>
          <a:srgbClr val="006C6C"/>
        </a:accent6>
        <a:hlink>
          <a:srgbClr val="8C3137"/>
        </a:hlink>
        <a:folHlink>
          <a:srgbClr val="802D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807D26"/>
        </a:accent1>
        <a:accent2>
          <a:srgbClr val="A65832"/>
        </a:accent2>
        <a:accent3>
          <a:srgbClr val="E2FFFF"/>
        </a:accent3>
        <a:accent4>
          <a:srgbClr val="000000"/>
        </a:accent4>
        <a:accent5>
          <a:srgbClr val="C0BFAC"/>
        </a:accent5>
        <a:accent6>
          <a:srgbClr val="964F2C"/>
        </a:accent6>
        <a:hlink>
          <a:srgbClr val="006B6B"/>
        </a:hlink>
        <a:folHlink>
          <a:srgbClr val="644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8096"/>
        </a:accent2>
        <a:accent3>
          <a:srgbClr val="FFFFFF"/>
        </a:accent3>
        <a:accent4>
          <a:srgbClr val="000000"/>
        </a:accent4>
        <a:accent5>
          <a:srgbClr val="AAC5C5"/>
        </a:accent5>
        <a:accent6>
          <a:srgbClr val="007387"/>
        </a:accent6>
        <a:hlink>
          <a:srgbClr val="007373"/>
        </a:hlink>
        <a:folHlink>
          <a:srgbClr val="0066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18C23"/>
        </a:accent1>
        <a:accent2>
          <a:srgbClr val="3268A6"/>
        </a:accent2>
        <a:accent3>
          <a:srgbClr val="FFFFFF"/>
        </a:accent3>
        <a:accent4>
          <a:srgbClr val="000000"/>
        </a:accent4>
        <a:accent5>
          <a:srgbClr val="ADC5AC"/>
        </a:accent5>
        <a:accent6>
          <a:srgbClr val="2C5E96"/>
        </a:accent6>
        <a:hlink>
          <a:srgbClr val="006E6E"/>
        </a:hlink>
        <a:folHlink>
          <a:srgbClr val="4B4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6B2E"/>
        </a:accent1>
        <a:accent2>
          <a:srgbClr val="007878"/>
        </a:accent2>
        <a:accent3>
          <a:srgbClr val="FFFFFF"/>
        </a:accent3>
        <a:accent4>
          <a:srgbClr val="000000"/>
        </a:accent4>
        <a:accent5>
          <a:srgbClr val="CABAAD"/>
        </a:accent5>
        <a:accent6>
          <a:srgbClr val="006C6C"/>
        </a:accent6>
        <a:hlink>
          <a:srgbClr val="8C3137"/>
        </a:hlink>
        <a:folHlink>
          <a:srgbClr val="802D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7D26"/>
        </a:accent1>
        <a:accent2>
          <a:srgbClr val="A65832"/>
        </a:accent2>
        <a:accent3>
          <a:srgbClr val="FFFFFF"/>
        </a:accent3>
        <a:accent4>
          <a:srgbClr val="000000"/>
        </a:accent4>
        <a:accent5>
          <a:srgbClr val="C0BFAC"/>
        </a:accent5>
        <a:accent6>
          <a:srgbClr val="964F2C"/>
        </a:accent6>
        <a:hlink>
          <a:srgbClr val="006B6B"/>
        </a:hlink>
        <a:folHlink>
          <a:srgbClr val="644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9_Default Design">
  <a:themeElements>
    <a:clrScheme name="1_Default Design 2">
      <a:dk1>
        <a:srgbClr val="000000"/>
      </a:dk1>
      <a:lt1>
        <a:srgbClr val="CCFFFF"/>
      </a:lt1>
      <a:dk2>
        <a:srgbClr val="000000"/>
      </a:dk2>
      <a:lt2>
        <a:srgbClr val="B2B2B2"/>
      </a:lt2>
      <a:accent1>
        <a:srgbClr val="318C23"/>
      </a:accent1>
      <a:accent2>
        <a:srgbClr val="3268A6"/>
      </a:accent2>
      <a:accent3>
        <a:srgbClr val="E2FFFF"/>
      </a:accent3>
      <a:accent4>
        <a:srgbClr val="000000"/>
      </a:accent4>
      <a:accent5>
        <a:srgbClr val="ADC5AC"/>
      </a:accent5>
      <a:accent6>
        <a:srgbClr val="2C5E96"/>
      </a:accent6>
      <a:hlink>
        <a:srgbClr val="006E6E"/>
      </a:hlink>
      <a:folHlink>
        <a:srgbClr val="4B468C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8096"/>
        </a:accent2>
        <a:accent3>
          <a:srgbClr val="E2FFFF"/>
        </a:accent3>
        <a:accent4>
          <a:srgbClr val="000000"/>
        </a:accent4>
        <a:accent5>
          <a:srgbClr val="AAC5C5"/>
        </a:accent5>
        <a:accent6>
          <a:srgbClr val="007387"/>
        </a:accent6>
        <a:hlink>
          <a:srgbClr val="007373"/>
        </a:hlink>
        <a:folHlink>
          <a:srgbClr val="0066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318C23"/>
        </a:accent1>
        <a:accent2>
          <a:srgbClr val="3268A6"/>
        </a:accent2>
        <a:accent3>
          <a:srgbClr val="E2FFFF"/>
        </a:accent3>
        <a:accent4>
          <a:srgbClr val="000000"/>
        </a:accent4>
        <a:accent5>
          <a:srgbClr val="ADC5AC"/>
        </a:accent5>
        <a:accent6>
          <a:srgbClr val="2C5E96"/>
        </a:accent6>
        <a:hlink>
          <a:srgbClr val="006E6E"/>
        </a:hlink>
        <a:folHlink>
          <a:srgbClr val="4B4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996B2E"/>
        </a:accent1>
        <a:accent2>
          <a:srgbClr val="007878"/>
        </a:accent2>
        <a:accent3>
          <a:srgbClr val="E2FFFF"/>
        </a:accent3>
        <a:accent4>
          <a:srgbClr val="000000"/>
        </a:accent4>
        <a:accent5>
          <a:srgbClr val="CABAAD"/>
        </a:accent5>
        <a:accent6>
          <a:srgbClr val="006C6C"/>
        </a:accent6>
        <a:hlink>
          <a:srgbClr val="8C3137"/>
        </a:hlink>
        <a:folHlink>
          <a:srgbClr val="802D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807D26"/>
        </a:accent1>
        <a:accent2>
          <a:srgbClr val="A65832"/>
        </a:accent2>
        <a:accent3>
          <a:srgbClr val="E2FFFF"/>
        </a:accent3>
        <a:accent4>
          <a:srgbClr val="000000"/>
        </a:accent4>
        <a:accent5>
          <a:srgbClr val="C0BFAC"/>
        </a:accent5>
        <a:accent6>
          <a:srgbClr val="964F2C"/>
        </a:accent6>
        <a:hlink>
          <a:srgbClr val="006B6B"/>
        </a:hlink>
        <a:folHlink>
          <a:srgbClr val="644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8096"/>
        </a:accent2>
        <a:accent3>
          <a:srgbClr val="FFFFFF"/>
        </a:accent3>
        <a:accent4>
          <a:srgbClr val="000000"/>
        </a:accent4>
        <a:accent5>
          <a:srgbClr val="AAC5C5"/>
        </a:accent5>
        <a:accent6>
          <a:srgbClr val="007387"/>
        </a:accent6>
        <a:hlink>
          <a:srgbClr val="007373"/>
        </a:hlink>
        <a:folHlink>
          <a:srgbClr val="0066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18C23"/>
        </a:accent1>
        <a:accent2>
          <a:srgbClr val="3268A6"/>
        </a:accent2>
        <a:accent3>
          <a:srgbClr val="FFFFFF"/>
        </a:accent3>
        <a:accent4>
          <a:srgbClr val="000000"/>
        </a:accent4>
        <a:accent5>
          <a:srgbClr val="ADC5AC"/>
        </a:accent5>
        <a:accent6>
          <a:srgbClr val="2C5E96"/>
        </a:accent6>
        <a:hlink>
          <a:srgbClr val="006E6E"/>
        </a:hlink>
        <a:folHlink>
          <a:srgbClr val="4B4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6B2E"/>
        </a:accent1>
        <a:accent2>
          <a:srgbClr val="007878"/>
        </a:accent2>
        <a:accent3>
          <a:srgbClr val="FFFFFF"/>
        </a:accent3>
        <a:accent4>
          <a:srgbClr val="000000"/>
        </a:accent4>
        <a:accent5>
          <a:srgbClr val="CABAAD"/>
        </a:accent5>
        <a:accent6>
          <a:srgbClr val="006C6C"/>
        </a:accent6>
        <a:hlink>
          <a:srgbClr val="8C3137"/>
        </a:hlink>
        <a:folHlink>
          <a:srgbClr val="802D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7D26"/>
        </a:accent1>
        <a:accent2>
          <a:srgbClr val="A65832"/>
        </a:accent2>
        <a:accent3>
          <a:srgbClr val="FFFFFF"/>
        </a:accent3>
        <a:accent4>
          <a:srgbClr val="000000"/>
        </a:accent4>
        <a:accent5>
          <a:srgbClr val="C0BFAC"/>
        </a:accent5>
        <a:accent6>
          <a:srgbClr val="964F2C"/>
        </a:accent6>
        <a:hlink>
          <a:srgbClr val="006B6B"/>
        </a:hlink>
        <a:folHlink>
          <a:srgbClr val="644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99CCFF"/>
      </a:lt1>
      <a:dk2>
        <a:srgbClr val="000000"/>
      </a:dk2>
      <a:lt2>
        <a:srgbClr val="CCCCCC"/>
      </a:lt2>
      <a:accent1>
        <a:srgbClr val="48468C"/>
      </a:accent1>
      <a:accent2>
        <a:srgbClr val="1F6660"/>
      </a:accent2>
      <a:accent3>
        <a:srgbClr val="CAE2FF"/>
      </a:accent3>
      <a:accent4>
        <a:srgbClr val="000000"/>
      </a:accent4>
      <a:accent5>
        <a:srgbClr val="B1B0C5"/>
      </a:accent5>
      <a:accent6>
        <a:srgbClr val="1B5C56"/>
      </a:accent6>
      <a:hlink>
        <a:srgbClr val="224B73"/>
      </a:hlink>
      <a:folHlink>
        <a:srgbClr val="583973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CAE2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CAE2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CAE2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CAE2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FFFF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FFFF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FFFF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FFFF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nd_1958_slide">
  <a:themeElements>
    <a:clrScheme name="Тема Office 2">
      <a:dk1>
        <a:srgbClr val="000000"/>
      </a:dk1>
      <a:lt1>
        <a:srgbClr val="99FFCC"/>
      </a:lt1>
      <a:dk2>
        <a:srgbClr val="000000"/>
      </a:dk2>
      <a:lt2>
        <a:srgbClr val="CCCCCC"/>
      </a:lt2>
      <a:accent1>
        <a:srgbClr val="337306"/>
      </a:accent1>
      <a:accent2>
        <a:srgbClr val="0B576E"/>
      </a:accent2>
      <a:accent3>
        <a:srgbClr val="CAFFE2"/>
      </a:accent3>
      <a:accent4>
        <a:srgbClr val="000000"/>
      </a:accent4>
      <a:accent5>
        <a:srgbClr val="ADBCAA"/>
      </a:accent5>
      <a:accent6>
        <a:srgbClr val="094E63"/>
      </a:accent6>
      <a:hlink>
        <a:srgbClr val="00592D"/>
      </a:hlink>
      <a:folHlink>
        <a:srgbClr val="413B6B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99FFCC"/>
        </a:lt1>
        <a:dk2>
          <a:srgbClr val="000000"/>
        </a:dk2>
        <a:lt2>
          <a:srgbClr val="CCCCCC"/>
        </a:lt2>
        <a:accent1>
          <a:srgbClr val="008040"/>
        </a:accent1>
        <a:accent2>
          <a:srgbClr val="00734C"/>
        </a:accent2>
        <a:accent3>
          <a:srgbClr val="CAFFE2"/>
        </a:accent3>
        <a:accent4>
          <a:srgbClr val="000000"/>
        </a:accent4>
        <a:accent5>
          <a:srgbClr val="AAC0AF"/>
        </a:accent5>
        <a:accent6>
          <a:srgbClr val="006844"/>
        </a:accent6>
        <a:hlink>
          <a:srgbClr val="006633"/>
        </a:hlink>
        <a:folHlink>
          <a:srgbClr val="0059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99FFCC"/>
        </a:lt1>
        <a:dk2>
          <a:srgbClr val="000000"/>
        </a:dk2>
        <a:lt2>
          <a:srgbClr val="CCCCCC"/>
        </a:lt2>
        <a:accent1>
          <a:srgbClr val="337306"/>
        </a:accent1>
        <a:accent2>
          <a:srgbClr val="0B576E"/>
        </a:accent2>
        <a:accent3>
          <a:srgbClr val="CAFFE2"/>
        </a:accent3>
        <a:accent4>
          <a:srgbClr val="000000"/>
        </a:accent4>
        <a:accent5>
          <a:srgbClr val="ADBCAA"/>
        </a:accent5>
        <a:accent6>
          <a:srgbClr val="094E63"/>
        </a:accent6>
        <a:hlink>
          <a:srgbClr val="00592D"/>
        </a:hlink>
        <a:folHlink>
          <a:srgbClr val="413B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99FFCC"/>
        </a:lt1>
        <a:dk2>
          <a:srgbClr val="000000"/>
        </a:dk2>
        <a:lt2>
          <a:srgbClr val="CCCCCC"/>
        </a:lt2>
        <a:accent1>
          <a:srgbClr val="944700"/>
        </a:accent1>
        <a:accent2>
          <a:srgbClr val="006633"/>
        </a:accent2>
        <a:accent3>
          <a:srgbClr val="CAFFE2"/>
        </a:accent3>
        <a:accent4>
          <a:srgbClr val="000000"/>
        </a:accent4>
        <a:accent5>
          <a:srgbClr val="C8B1AA"/>
        </a:accent5>
        <a:accent6>
          <a:srgbClr val="005C2D"/>
        </a:accent6>
        <a:hlink>
          <a:srgbClr val="732235"/>
        </a:hlink>
        <a:folHlink>
          <a:srgbClr val="5A1B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99FFCC"/>
        </a:lt1>
        <a:dk2>
          <a:srgbClr val="000000"/>
        </a:dk2>
        <a:lt2>
          <a:srgbClr val="CCCCCC"/>
        </a:lt2>
        <a:accent1>
          <a:srgbClr val="736500"/>
        </a:accent1>
        <a:accent2>
          <a:srgbClr val="8C3A2A"/>
        </a:accent2>
        <a:accent3>
          <a:srgbClr val="CAFFE2"/>
        </a:accent3>
        <a:accent4>
          <a:srgbClr val="000000"/>
        </a:accent4>
        <a:accent5>
          <a:srgbClr val="BCB8AA"/>
        </a:accent5>
        <a:accent6>
          <a:srgbClr val="7E3425"/>
        </a:accent6>
        <a:hlink>
          <a:srgbClr val="4D317A"/>
        </a:hlink>
        <a:folHlink>
          <a:srgbClr val="0459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08040"/>
        </a:accent1>
        <a:accent2>
          <a:srgbClr val="00734C"/>
        </a:accent2>
        <a:accent3>
          <a:srgbClr val="FFFFFF"/>
        </a:accent3>
        <a:accent4>
          <a:srgbClr val="000000"/>
        </a:accent4>
        <a:accent5>
          <a:srgbClr val="AAC0AF"/>
        </a:accent5>
        <a:accent6>
          <a:srgbClr val="006844"/>
        </a:accent6>
        <a:hlink>
          <a:srgbClr val="006633"/>
        </a:hlink>
        <a:folHlink>
          <a:srgbClr val="0059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37306"/>
        </a:accent1>
        <a:accent2>
          <a:srgbClr val="0B576E"/>
        </a:accent2>
        <a:accent3>
          <a:srgbClr val="FFFFFF"/>
        </a:accent3>
        <a:accent4>
          <a:srgbClr val="000000"/>
        </a:accent4>
        <a:accent5>
          <a:srgbClr val="ADBCAA"/>
        </a:accent5>
        <a:accent6>
          <a:srgbClr val="094E63"/>
        </a:accent6>
        <a:hlink>
          <a:srgbClr val="00592D"/>
        </a:hlink>
        <a:folHlink>
          <a:srgbClr val="413B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44700"/>
        </a:accent1>
        <a:accent2>
          <a:srgbClr val="006633"/>
        </a:accent2>
        <a:accent3>
          <a:srgbClr val="FFFFFF"/>
        </a:accent3>
        <a:accent4>
          <a:srgbClr val="000000"/>
        </a:accent4>
        <a:accent5>
          <a:srgbClr val="C8B1AA"/>
        </a:accent5>
        <a:accent6>
          <a:srgbClr val="005C2D"/>
        </a:accent6>
        <a:hlink>
          <a:srgbClr val="732235"/>
        </a:hlink>
        <a:folHlink>
          <a:srgbClr val="5A1B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6500"/>
        </a:accent1>
        <a:accent2>
          <a:srgbClr val="8C3A2A"/>
        </a:accent2>
        <a:accent3>
          <a:srgbClr val="FFFFFF"/>
        </a:accent3>
        <a:accent4>
          <a:srgbClr val="000000"/>
        </a:accent4>
        <a:accent5>
          <a:srgbClr val="BCB8AA"/>
        </a:accent5>
        <a:accent6>
          <a:srgbClr val="7E3425"/>
        </a:accent6>
        <a:hlink>
          <a:srgbClr val="4D317A"/>
        </a:hlink>
        <a:folHlink>
          <a:srgbClr val="04592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1_Default Design 2">
      <a:dk1>
        <a:srgbClr val="000000"/>
      </a:dk1>
      <a:lt1>
        <a:srgbClr val="99FFCC"/>
      </a:lt1>
      <a:dk2>
        <a:srgbClr val="000000"/>
      </a:dk2>
      <a:lt2>
        <a:srgbClr val="CCCCCC"/>
      </a:lt2>
      <a:accent1>
        <a:srgbClr val="337306"/>
      </a:accent1>
      <a:accent2>
        <a:srgbClr val="0B576E"/>
      </a:accent2>
      <a:accent3>
        <a:srgbClr val="CAFFE2"/>
      </a:accent3>
      <a:accent4>
        <a:srgbClr val="000000"/>
      </a:accent4>
      <a:accent5>
        <a:srgbClr val="ADBCAA"/>
      </a:accent5>
      <a:accent6>
        <a:srgbClr val="094E63"/>
      </a:accent6>
      <a:hlink>
        <a:srgbClr val="00592D"/>
      </a:hlink>
      <a:folHlink>
        <a:srgbClr val="413B6B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99FFCC"/>
        </a:lt1>
        <a:dk2>
          <a:srgbClr val="000000"/>
        </a:dk2>
        <a:lt2>
          <a:srgbClr val="CCCCCC"/>
        </a:lt2>
        <a:accent1>
          <a:srgbClr val="008040"/>
        </a:accent1>
        <a:accent2>
          <a:srgbClr val="00734C"/>
        </a:accent2>
        <a:accent3>
          <a:srgbClr val="CAFFE2"/>
        </a:accent3>
        <a:accent4>
          <a:srgbClr val="000000"/>
        </a:accent4>
        <a:accent5>
          <a:srgbClr val="AAC0AF"/>
        </a:accent5>
        <a:accent6>
          <a:srgbClr val="006844"/>
        </a:accent6>
        <a:hlink>
          <a:srgbClr val="006633"/>
        </a:hlink>
        <a:folHlink>
          <a:srgbClr val="0059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99FFCC"/>
        </a:lt1>
        <a:dk2>
          <a:srgbClr val="000000"/>
        </a:dk2>
        <a:lt2>
          <a:srgbClr val="CCCCCC"/>
        </a:lt2>
        <a:accent1>
          <a:srgbClr val="337306"/>
        </a:accent1>
        <a:accent2>
          <a:srgbClr val="0B576E"/>
        </a:accent2>
        <a:accent3>
          <a:srgbClr val="CAFFE2"/>
        </a:accent3>
        <a:accent4>
          <a:srgbClr val="000000"/>
        </a:accent4>
        <a:accent5>
          <a:srgbClr val="ADBCAA"/>
        </a:accent5>
        <a:accent6>
          <a:srgbClr val="094E63"/>
        </a:accent6>
        <a:hlink>
          <a:srgbClr val="00592D"/>
        </a:hlink>
        <a:folHlink>
          <a:srgbClr val="413B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99FFCC"/>
        </a:lt1>
        <a:dk2>
          <a:srgbClr val="000000"/>
        </a:dk2>
        <a:lt2>
          <a:srgbClr val="CCCCCC"/>
        </a:lt2>
        <a:accent1>
          <a:srgbClr val="944700"/>
        </a:accent1>
        <a:accent2>
          <a:srgbClr val="006633"/>
        </a:accent2>
        <a:accent3>
          <a:srgbClr val="CAFFE2"/>
        </a:accent3>
        <a:accent4>
          <a:srgbClr val="000000"/>
        </a:accent4>
        <a:accent5>
          <a:srgbClr val="C8B1AA"/>
        </a:accent5>
        <a:accent6>
          <a:srgbClr val="005C2D"/>
        </a:accent6>
        <a:hlink>
          <a:srgbClr val="732235"/>
        </a:hlink>
        <a:folHlink>
          <a:srgbClr val="5A1B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99FFCC"/>
        </a:lt1>
        <a:dk2>
          <a:srgbClr val="000000"/>
        </a:dk2>
        <a:lt2>
          <a:srgbClr val="CCCCCC"/>
        </a:lt2>
        <a:accent1>
          <a:srgbClr val="736500"/>
        </a:accent1>
        <a:accent2>
          <a:srgbClr val="8C3A2A"/>
        </a:accent2>
        <a:accent3>
          <a:srgbClr val="CAFFE2"/>
        </a:accent3>
        <a:accent4>
          <a:srgbClr val="000000"/>
        </a:accent4>
        <a:accent5>
          <a:srgbClr val="BCB8AA"/>
        </a:accent5>
        <a:accent6>
          <a:srgbClr val="7E3425"/>
        </a:accent6>
        <a:hlink>
          <a:srgbClr val="4D317A"/>
        </a:hlink>
        <a:folHlink>
          <a:srgbClr val="0459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08040"/>
        </a:accent1>
        <a:accent2>
          <a:srgbClr val="00734C"/>
        </a:accent2>
        <a:accent3>
          <a:srgbClr val="FFFFFF"/>
        </a:accent3>
        <a:accent4>
          <a:srgbClr val="000000"/>
        </a:accent4>
        <a:accent5>
          <a:srgbClr val="AAC0AF"/>
        </a:accent5>
        <a:accent6>
          <a:srgbClr val="006844"/>
        </a:accent6>
        <a:hlink>
          <a:srgbClr val="006633"/>
        </a:hlink>
        <a:folHlink>
          <a:srgbClr val="0059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37306"/>
        </a:accent1>
        <a:accent2>
          <a:srgbClr val="0B576E"/>
        </a:accent2>
        <a:accent3>
          <a:srgbClr val="FFFFFF"/>
        </a:accent3>
        <a:accent4>
          <a:srgbClr val="000000"/>
        </a:accent4>
        <a:accent5>
          <a:srgbClr val="ADBCAA"/>
        </a:accent5>
        <a:accent6>
          <a:srgbClr val="094E63"/>
        </a:accent6>
        <a:hlink>
          <a:srgbClr val="00592D"/>
        </a:hlink>
        <a:folHlink>
          <a:srgbClr val="413B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44700"/>
        </a:accent1>
        <a:accent2>
          <a:srgbClr val="006633"/>
        </a:accent2>
        <a:accent3>
          <a:srgbClr val="FFFFFF"/>
        </a:accent3>
        <a:accent4>
          <a:srgbClr val="000000"/>
        </a:accent4>
        <a:accent5>
          <a:srgbClr val="C8B1AA"/>
        </a:accent5>
        <a:accent6>
          <a:srgbClr val="005C2D"/>
        </a:accent6>
        <a:hlink>
          <a:srgbClr val="732235"/>
        </a:hlink>
        <a:folHlink>
          <a:srgbClr val="5A1B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6500"/>
        </a:accent1>
        <a:accent2>
          <a:srgbClr val="8C3A2A"/>
        </a:accent2>
        <a:accent3>
          <a:srgbClr val="FFFFFF"/>
        </a:accent3>
        <a:accent4>
          <a:srgbClr val="000000"/>
        </a:accent4>
        <a:accent5>
          <a:srgbClr val="BCB8AA"/>
        </a:accent5>
        <a:accent6>
          <a:srgbClr val="7E3425"/>
        </a:accent6>
        <a:hlink>
          <a:srgbClr val="4D317A"/>
        </a:hlink>
        <a:folHlink>
          <a:srgbClr val="04592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ind_1959_slide">
  <a:themeElements>
    <a:clrScheme name="Тема Office 2">
      <a:dk1>
        <a:srgbClr val="000000"/>
      </a:dk1>
      <a:lt1>
        <a:srgbClr val="9999FF"/>
      </a:lt1>
      <a:dk2>
        <a:srgbClr val="000000"/>
      </a:dk2>
      <a:lt2>
        <a:srgbClr val="666666"/>
      </a:lt2>
      <a:accent1>
        <a:srgbClr val="4D3366"/>
      </a:accent1>
      <a:accent2>
        <a:srgbClr val="464C26"/>
      </a:accent2>
      <a:accent3>
        <a:srgbClr val="CACAFF"/>
      </a:accent3>
      <a:accent4>
        <a:srgbClr val="000000"/>
      </a:accent4>
      <a:accent5>
        <a:srgbClr val="B2ADB8"/>
      </a:accent5>
      <a:accent6>
        <a:srgbClr val="3F4421"/>
      </a:accent6>
      <a:hlink>
        <a:srgbClr val="334D66"/>
      </a:hlink>
      <a:folHlink>
        <a:srgbClr val="333366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9999FF"/>
        </a:lt1>
        <a:dk2>
          <a:srgbClr val="000000"/>
        </a:dk2>
        <a:lt2>
          <a:srgbClr val="666666"/>
        </a:lt2>
        <a:accent1>
          <a:srgbClr val="4545C1"/>
        </a:accent1>
        <a:accent2>
          <a:srgbClr val="4E4EA2"/>
        </a:accent2>
        <a:accent3>
          <a:srgbClr val="CACAFF"/>
        </a:accent3>
        <a:accent4>
          <a:srgbClr val="000000"/>
        </a:accent4>
        <a:accent5>
          <a:srgbClr val="B0B0DD"/>
        </a:accent5>
        <a:accent6>
          <a:srgbClr val="464692"/>
        </a:accent6>
        <a:hlink>
          <a:srgbClr val="2F2F83"/>
        </a:hlink>
        <a:folHlink>
          <a:srgbClr val="00008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9999FF"/>
        </a:lt1>
        <a:dk2>
          <a:srgbClr val="000000"/>
        </a:dk2>
        <a:lt2>
          <a:srgbClr val="666666"/>
        </a:lt2>
        <a:accent1>
          <a:srgbClr val="4D3366"/>
        </a:accent1>
        <a:accent2>
          <a:srgbClr val="464C26"/>
        </a:accent2>
        <a:accent3>
          <a:srgbClr val="CACAFF"/>
        </a:accent3>
        <a:accent4>
          <a:srgbClr val="000000"/>
        </a:accent4>
        <a:accent5>
          <a:srgbClr val="B2ADB8"/>
        </a:accent5>
        <a:accent6>
          <a:srgbClr val="3F4421"/>
        </a:accent6>
        <a:hlink>
          <a:srgbClr val="334D66"/>
        </a:hlink>
        <a:folHlink>
          <a:srgbClr val="33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9999FF"/>
        </a:lt1>
        <a:dk2>
          <a:srgbClr val="000000"/>
        </a:dk2>
        <a:lt2>
          <a:srgbClr val="666666"/>
        </a:lt2>
        <a:accent1>
          <a:srgbClr val="2B554F"/>
        </a:accent1>
        <a:accent2>
          <a:srgbClr val="55412B"/>
        </a:accent2>
        <a:accent3>
          <a:srgbClr val="CACAFF"/>
        </a:accent3>
        <a:accent4>
          <a:srgbClr val="000000"/>
        </a:accent4>
        <a:accent5>
          <a:srgbClr val="ACB4B2"/>
        </a:accent5>
        <a:accent6>
          <a:srgbClr val="4C3A26"/>
        </a:accent6>
        <a:hlink>
          <a:srgbClr val="333366"/>
        </a:hlink>
        <a:folHlink>
          <a:srgbClr val="55532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9999FF"/>
        </a:lt1>
        <a:dk2>
          <a:srgbClr val="000000"/>
        </a:dk2>
        <a:lt2>
          <a:srgbClr val="666666"/>
        </a:lt2>
        <a:accent1>
          <a:srgbClr val="663338"/>
        </a:accent1>
        <a:accent2>
          <a:srgbClr val="33552B"/>
        </a:accent2>
        <a:accent3>
          <a:srgbClr val="CACAFF"/>
        </a:accent3>
        <a:accent4>
          <a:srgbClr val="000000"/>
        </a:accent4>
        <a:accent5>
          <a:srgbClr val="B8ADAE"/>
        </a:accent5>
        <a:accent6>
          <a:srgbClr val="2D4C26"/>
        </a:accent6>
        <a:hlink>
          <a:srgbClr val="333366"/>
        </a:hlink>
        <a:folHlink>
          <a:srgbClr val="554A2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545C1"/>
        </a:accent1>
        <a:accent2>
          <a:srgbClr val="4E4EA2"/>
        </a:accent2>
        <a:accent3>
          <a:srgbClr val="FFFFFF"/>
        </a:accent3>
        <a:accent4>
          <a:srgbClr val="000000"/>
        </a:accent4>
        <a:accent5>
          <a:srgbClr val="B0B0DD"/>
        </a:accent5>
        <a:accent6>
          <a:srgbClr val="464692"/>
        </a:accent6>
        <a:hlink>
          <a:srgbClr val="2F2F83"/>
        </a:hlink>
        <a:folHlink>
          <a:srgbClr val="00008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D3366"/>
        </a:accent1>
        <a:accent2>
          <a:srgbClr val="464C26"/>
        </a:accent2>
        <a:accent3>
          <a:srgbClr val="FFFFFF"/>
        </a:accent3>
        <a:accent4>
          <a:srgbClr val="000000"/>
        </a:accent4>
        <a:accent5>
          <a:srgbClr val="B2ADB8"/>
        </a:accent5>
        <a:accent6>
          <a:srgbClr val="3F4421"/>
        </a:accent6>
        <a:hlink>
          <a:srgbClr val="334D66"/>
        </a:hlink>
        <a:folHlink>
          <a:srgbClr val="33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B554F"/>
        </a:accent1>
        <a:accent2>
          <a:srgbClr val="55412B"/>
        </a:accent2>
        <a:accent3>
          <a:srgbClr val="FFFFFF"/>
        </a:accent3>
        <a:accent4>
          <a:srgbClr val="000000"/>
        </a:accent4>
        <a:accent5>
          <a:srgbClr val="ACB4B2"/>
        </a:accent5>
        <a:accent6>
          <a:srgbClr val="4C3A26"/>
        </a:accent6>
        <a:hlink>
          <a:srgbClr val="333366"/>
        </a:hlink>
        <a:folHlink>
          <a:srgbClr val="55532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3338"/>
        </a:accent1>
        <a:accent2>
          <a:srgbClr val="33552B"/>
        </a:accent2>
        <a:accent3>
          <a:srgbClr val="FFFFFF"/>
        </a:accent3>
        <a:accent4>
          <a:srgbClr val="000000"/>
        </a:accent4>
        <a:accent5>
          <a:srgbClr val="B8ADAE"/>
        </a:accent5>
        <a:accent6>
          <a:srgbClr val="2D4C26"/>
        </a:accent6>
        <a:hlink>
          <a:srgbClr val="333366"/>
        </a:hlink>
        <a:folHlink>
          <a:srgbClr val="554A2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Default Design">
  <a:themeElements>
    <a:clrScheme name="1_Default Design 2">
      <a:dk1>
        <a:srgbClr val="000000"/>
      </a:dk1>
      <a:lt1>
        <a:srgbClr val="9999FF"/>
      </a:lt1>
      <a:dk2>
        <a:srgbClr val="000000"/>
      </a:dk2>
      <a:lt2>
        <a:srgbClr val="666666"/>
      </a:lt2>
      <a:accent1>
        <a:srgbClr val="4D3366"/>
      </a:accent1>
      <a:accent2>
        <a:srgbClr val="464C26"/>
      </a:accent2>
      <a:accent3>
        <a:srgbClr val="CACAFF"/>
      </a:accent3>
      <a:accent4>
        <a:srgbClr val="000000"/>
      </a:accent4>
      <a:accent5>
        <a:srgbClr val="B2ADB8"/>
      </a:accent5>
      <a:accent6>
        <a:srgbClr val="3F4421"/>
      </a:accent6>
      <a:hlink>
        <a:srgbClr val="334D66"/>
      </a:hlink>
      <a:folHlink>
        <a:srgbClr val="333366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9999FF"/>
        </a:lt1>
        <a:dk2>
          <a:srgbClr val="000000"/>
        </a:dk2>
        <a:lt2>
          <a:srgbClr val="666666"/>
        </a:lt2>
        <a:accent1>
          <a:srgbClr val="4545C1"/>
        </a:accent1>
        <a:accent2>
          <a:srgbClr val="4E4EA2"/>
        </a:accent2>
        <a:accent3>
          <a:srgbClr val="CACAFF"/>
        </a:accent3>
        <a:accent4>
          <a:srgbClr val="000000"/>
        </a:accent4>
        <a:accent5>
          <a:srgbClr val="B0B0DD"/>
        </a:accent5>
        <a:accent6>
          <a:srgbClr val="464692"/>
        </a:accent6>
        <a:hlink>
          <a:srgbClr val="2F2F83"/>
        </a:hlink>
        <a:folHlink>
          <a:srgbClr val="00008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9999FF"/>
        </a:lt1>
        <a:dk2>
          <a:srgbClr val="000000"/>
        </a:dk2>
        <a:lt2>
          <a:srgbClr val="666666"/>
        </a:lt2>
        <a:accent1>
          <a:srgbClr val="4D3366"/>
        </a:accent1>
        <a:accent2>
          <a:srgbClr val="464C26"/>
        </a:accent2>
        <a:accent3>
          <a:srgbClr val="CACAFF"/>
        </a:accent3>
        <a:accent4>
          <a:srgbClr val="000000"/>
        </a:accent4>
        <a:accent5>
          <a:srgbClr val="B2ADB8"/>
        </a:accent5>
        <a:accent6>
          <a:srgbClr val="3F4421"/>
        </a:accent6>
        <a:hlink>
          <a:srgbClr val="334D66"/>
        </a:hlink>
        <a:folHlink>
          <a:srgbClr val="33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9999FF"/>
        </a:lt1>
        <a:dk2>
          <a:srgbClr val="000000"/>
        </a:dk2>
        <a:lt2>
          <a:srgbClr val="666666"/>
        </a:lt2>
        <a:accent1>
          <a:srgbClr val="2B554F"/>
        </a:accent1>
        <a:accent2>
          <a:srgbClr val="55412B"/>
        </a:accent2>
        <a:accent3>
          <a:srgbClr val="CACAFF"/>
        </a:accent3>
        <a:accent4>
          <a:srgbClr val="000000"/>
        </a:accent4>
        <a:accent5>
          <a:srgbClr val="ACB4B2"/>
        </a:accent5>
        <a:accent6>
          <a:srgbClr val="4C3A26"/>
        </a:accent6>
        <a:hlink>
          <a:srgbClr val="333366"/>
        </a:hlink>
        <a:folHlink>
          <a:srgbClr val="55532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9999FF"/>
        </a:lt1>
        <a:dk2>
          <a:srgbClr val="000000"/>
        </a:dk2>
        <a:lt2>
          <a:srgbClr val="666666"/>
        </a:lt2>
        <a:accent1>
          <a:srgbClr val="663338"/>
        </a:accent1>
        <a:accent2>
          <a:srgbClr val="33552B"/>
        </a:accent2>
        <a:accent3>
          <a:srgbClr val="CACAFF"/>
        </a:accent3>
        <a:accent4>
          <a:srgbClr val="000000"/>
        </a:accent4>
        <a:accent5>
          <a:srgbClr val="B8ADAE"/>
        </a:accent5>
        <a:accent6>
          <a:srgbClr val="2D4C26"/>
        </a:accent6>
        <a:hlink>
          <a:srgbClr val="333366"/>
        </a:hlink>
        <a:folHlink>
          <a:srgbClr val="554A2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545C1"/>
        </a:accent1>
        <a:accent2>
          <a:srgbClr val="4E4EA2"/>
        </a:accent2>
        <a:accent3>
          <a:srgbClr val="FFFFFF"/>
        </a:accent3>
        <a:accent4>
          <a:srgbClr val="000000"/>
        </a:accent4>
        <a:accent5>
          <a:srgbClr val="B0B0DD"/>
        </a:accent5>
        <a:accent6>
          <a:srgbClr val="464692"/>
        </a:accent6>
        <a:hlink>
          <a:srgbClr val="2F2F83"/>
        </a:hlink>
        <a:folHlink>
          <a:srgbClr val="00008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D3366"/>
        </a:accent1>
        <a:accent2>
          <a:srgbClr val="464C26"/>
        </a:accent2>
        <a:accent3>
          <a:srgbClr val="FFFFFF"/>
        </a:accent3>
        <a:accent4>
          <a:srgbClr val="000000"/>
        </a:accent4>
        <a:accent5>
          <a:srgbClr val="B2ADB8"/>
        </a:accent5>
        <a:accent6>
          <a:srgbClr val="3F4421"/>
        </a:accent6>
        <a:hlink>
          <a:srgbClr val="334D66"/>
        </a:hlink>
        <a:folHlink>
          <a:srgbClr val="33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B554F"/>
        </a:accent1>
        <a:accent2>
          <a:srgbClr val="55412B"/>
        </a:accent2>
        <a:accent3>
          <a:srgbClr val="FFFFFF"/>
        </a:accent3>
        <a:accent4>
          <a:srgbClr val="000000"/>
        </a:accent4>
        <a:accent5>
          <a:srgbClr val="ACB4B2"/>
        </a:accent5>
        <a:accent6>
          <a:srgbClr val="4C3A26"/>
        </a:accent6>
        <a:hlink>
          <a:srgbClr val="333366"/>
        </a:hlink>
        <a:folHlink>
          <a:srgbClr val="55532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3338"/>
        </a:accent1>
        <a:accent2>
          <a:srgbClr val="33552B"/>
        </a:accent2>
        <a:accent3>
          <a:srgbClr val="FFFFFF"/>
        </a:accent3>
        <a:accent4>
          <a:srgbClr val="000000"/>
        </a:accent4>
        <a:accent5>
          <a:srgbClr val="B8ADAE"/>
        </a:accent5>
        <a:accent6>
          <a:srgbClr val="2D4C26"/>
        </a:accent6>
        <a:hlink>
          <a:srgbClr val="333366"/>
        </a:hlink>
        <a:folHlink>
          <a:srgbClr val="554A2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ind_1960_slide">
  <a:themeElements>
    <a:clrScheme name="Тема Office 2">
      <a:dk1>
        <a:srgbClr val="000000"/>
      </a:dk1>
      <a:lt1>
        <a:srgbClr val="CCCCFF"/>
      </a:lt1>
      <a:dk2>
        <a:srgbClr val="000000"/>
      </a:dk2>
      <a:lt2>
        <a:srgbClr val="B2B2B2"/>
      </a:lt2>
      <a:accent1>
        <a:srgbClr val="764599"/>
      </a:accent1>
      <a:accent2>
        <a:srgbClr val="004799"/>
      </a:accent2>
      <a:accent3>
        <a:srgbClr val="E2E2FF"/>
      </a:accent3>
      <a:accent4>
        <a:srgbClr val="000000"/>
      </a:accent4>
      <a:accent5>
        <a:srgbClr val="BDB0CA"/>
      </a:accent5>
      <a:accent6>
        <a:srgbClr val="003F8A"/>
      </a:accent6>
      <a:hlink>
        <a:srgbClr val="000099"/>
      </a:hlink>
      <a:folHlink>
        <a:srgbClr val="731757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E2E2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E2E2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E2E2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E2E2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FFFF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FFFF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FFFF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FFFF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Default Design">
  <a:themeElements>
    <a:clrScheme name="1_Default Design 2">
      <a:dk1>
        <a:srgbClr val="000000"/>
      </a:dk1>
      <a:lt1>
        <a:srgbClr val="CCCCFF"/>
      </a:lt1>
      <a:dk2>
        <a:srgbClr val="000000"/>
      </a:dk2>
      <a:lt2>
        <a:srgbClr val="B2B2B2"/>
      </a:lt2>
      <a:accent1>
        <a:srgbClr val="764599"/>
      </a:accent1>
      <a:accent2>
        <a:srgbClr val="004799"/>
      </a:accent2>
      <a:accent3>
        <a:srgbClr val="E2E2FF"/>
      </a:accent3>
      <a:accent4>
        <a:srgbClr val="000000"/>
      </a:accent4>
      <a:accent5>
        <a:srgbClr val="BDB0CA"/>
      </a:accent5>
      <a:accent6>
        <a:srgbClr val="003F8A"/>
      </a:accent6>
      <a:hlink>
        <a:srgbClr val="000099"/>
      </a:hlink>
      <a:folHlink>
        <a:srgbClr val="731757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E2E2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E2E2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E2E2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E2E2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FFFF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FFFF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FFFF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FFFF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_ind_1960_slide">
  <a:themeElements>
    <a:clrScheme name="Тема Office 2">
      <a:dk1>
        <a:srgbClr val="000000"/>
      </a:dk1>
      <a:lt1>
        <a:srgbClr val="CCCCFF"/>
      </a:lt1>
      <a:dk2>
        <a:srgbClr val="000000"/>
      </a:dk2>
      <a:lt2>
        <a:srgbClr val="B2B2B2"/>
      </a:lt2>
      <a:accent1>
        <a:srgbClr val="764599"/>
      </a:accent1>
      <a:accent2>
        <a:srgbClr val="004799"/>
      </a:accent2>
      <a:accent3>
        <a:srgbClr val="E2E2FF"/>
      </a:accent3>
      <a:accent4>
        <a:srgbClr val="000000"/>
      </a:accent4>
      <a:accent5>
        <a:srgbClr val="BDB0CA"/>
      </a:accent5>
      <a:accent6>
        <a:srgbClr val="003F8A"/>
      </a:accent6>
      <a:hlink>
        <a:srgbClr val="000099"/>
      </a:hlink>
      <a:folHlink>
        <a:srgbClr val="731757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E2E2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E2E2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E2E2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E2E2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FFFF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FFFF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FFFF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FFFF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ind_0621_slide</Template>
  <TotalTime>2877</TotalTime>
  <Words>3739</Words>
  <Application>Microsoft Office PowerPoint</Application>
  <PresentationFormat>Экран (4:3)</PresentationFormat>
  <Paragraphs>1331</Paragraphs>
  <Slides>47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18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66" baseType="lpstr">
      <vt:lpstr>ind_0621_slide</vt:lpstr>
      <vt:lpstr>1_Default Design</vt:lpstr>
      <vt:lpstr>ind_1958_slide</vt:lpstr>
      <vt:lpstr>2_Default Design</vt:lpstr>
      <vt:lpstr>ind_1959_slide</vt:lpstr>
      <vt:lpstr>3_Default Design</vt:lpstr>
      <vt:lpstr>ind_1960_slide</vt:lpstr>
      <vt:lpstr>4_Default Design</vt:lpstr>
      <vt:lpstr>1_ind_1960_slide</vt:lpstr>
      <vt:lpstr>5_Default Design</vt:lpstr>
      <vt:lpstr>Custom Design</vt:lpstr>
      <vt:lpstr>6_Default Design</vt:lpstr>
      <vt:lpstr>med_0139_slide</vt:lpstr>
      <vt:lpstr>7_Default Design</vt:lpstr>
      <vt:lpstr>med_0421_slide</vt:lpstr>
      <vt:lpstr>8_Default Design</vt:lpstr>
      <vt:lpstr>med_0420_slide</vt:lpstr>
      <vt:lpstr>9_Default Design</vt:lpstr>
      <vt:lpstr>Диаграмма</vt:lpstr>
      <vt:lpstr>Презентация PowerPoint</vt:lpstr>
      <vt:lpstr>Структура ГУЗ «Городская больница № 11 г. Тулы»</vt:lpstr>
      <vt:lpstr>Демографическая ситуация</vt:lpstr>
      <vt:lpstr>Смертность вне стационара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Кадры 2013 г</vt:lpstr>
      <vt:lpstr>Категории и сертификаты</vt:lpstr>
      <vt:lpstr>Презентация PowerPoint</vt:lpstr>
      <vt:lpstr>Презентация PowerPoint</vt:lpstr>
      <vt:lpstr>Презентация PowerPoint</vt:lpstr>
      <vt:lpstr>Презентация PowerPoint</vt:lpstr>
      <vt:lpstr>Кадровая потребность на период до 2019 г</vt:lpstr>
      <vt:lpstr>Средняя заработная плата работников за 2013 год</vt:lpstr>
      <vt:lpstr>Дорожная карта целевых показателей заработной платы медицинских работников </vt:lpstr>
      <vt:lpstr>Сравнение средней заработной платы работников за 2013 году к 2012 году</vt:lpstr>
      <vt:lpstr>Презентация PowerPoint</vt:lpstr>
      <vt:lpstr>Выполнение программы государственных гарантий оказания населению бесплатной медицинской помощи</vt:lpstr>
      <vt:lpstr>Презентация PowerPoint</vt:lpstr>
      <vt:lpstr>Причины не выполнения программы государственных гарантий оказания населению бесплатной медицинской помощи</vt:lpstr>
      <vt:lpstr>Динамика основных показателей заболеваемости и смертности</vt:lpstr>
      <vt:lpstr>Презентация PowerPoint</vt:lpstr>
      <vt:lpstr>Презентация PowerPoint</vt:lpstr>
      <vt:lpstr> В стационаре за 2013 год умерло всего 100 человек, из них вскрытий 97 (97%), установлено расхождений диагнозов 13 (13%), из них: 1) болезни системы кровообращения - 38 человек, вскрытий 35, расхождений 1 (3,5%); 2) болезни органов пищеварения – 18 человека, вскрытий 18, расхождений 2 (11%); 3) новообразования – 14 человек, 14 вскрытий, расхождений 5 (35,7%); 4) травмы и отравления – 6 человек, 6 вскрытий, расхождений нет.    Проведено:  1) клинико-патологоанатомическая конференция – 1; 2) лечебно-контрольная комиссия – 1; 3) комиссия по изучению летальных исходов – 9.     Работа хирургических отделений    Оперировано человек – 1490.      Сделано операций – 1610.    Хирургическая активность – 57,4%, из нее:       - хирургии – 56,7%       - травматологии – 58,4% </vt:lpstr>
      <vt:lpstr>Презентация PowerPoint</vt:lpstr>
      <vt:lpstr>Презентация PowerPoint</vt:lpstr>
      <vt:lpstr>Презентация PowerPoint</vt:lpstr>
      <vt:lpstr>Презентация PowerPoint</vt:lpstr>
      <vt:lpstr>  В программе «Модернизация здравоохранения Тульской области» на 2012 – 2013 гг. поликлиника участвует по следующим направлениям:  1. По приобретению медицинского оборудования – биохимический анализатор – АU 480 БекменКультер, стоимостью 1 794 000 руб. Установлен 30.11.2012г.; исследований за 2013 г. проведено – 130 123.  2. Внедрение современных информационных систем – электронная регистратура по записи на прием к врачу – установлено серверное оборудование; инфомат;  6 автоматизированных рабочих мест в регистратуре, что позволяет осуществлять запись через информационный киоск (инфомат), интернет-сайт: doktor71.ru  и центр телефонного обслуживания – 33-83-77.   За 2013 год записались 120006  человека, из них 8711 - через инфомат, 809 чел. через интернет, через центр телефонного обслуживания – 204 чел.        Всего посещений – 134 540: плановых – 110 564; внеплановых – 23 976.        В 2013 году прошли обучение МИС «ИнфоКлиника»: 1) Блок «Регистратура» – 100%; 2) Поликлиника – 51%; 3) Стационар – 0%.        Всего протоколов заполнено 123, т.к. не было технической возможности: не были установлены мониторы, тонкие клиенты, принтеры.   Установлен и работает передвижной комплекс «ТелеМедицина» для проведения медицинских консультаций и видеоконференций.          Всего поставлено оборудования по информатизации на сумму 6 млн. 50 тыс. рублей.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</dc:creator>
  <cp:lastModifiedBy>7</cp:lastModifiedBy>
  <cp:revision>308</cp:revision>
  <cp:lastPrinted>2014-03-06T06:47:27Z</cp:lastPrinted>
  <dcterms:created xsi:type="dcterms:W3CDTF">2013-03-13T11:54:41Z</dcterms:created>
  <dcterms:modified xsi:type="dcterms:W3CDTF">2016-11-18T07:46:16Z</dcterms:modified>
</cp:coreProperties>
</file>